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93455" r:id="rId4"/>
  </p:sldMasterIdLst>
  <p:notesMasterIdLst>
    <p:notesMasterId r:id="rId34"/>
  </p:notesMasterIdLst>
  <p:sldIdLst>
    <p:sldId id="256" r:id="rId5"/>
    <p:sldId id="272" r:id="rId6"/>
    <p:sldId id="284" r:id="rId7"/>
    <p:sldId id="273" r:id="rId8"/>
    <p:sldId id="280" r:id="rId9"/>
    <p:sldId id="274" r:id="rId10"/>
    <p:sldId id="275" r:id="rId11"/>
    <p:sldId id="276" r:id="rId12"/>
    <p:sldId id="283" r:id="rId13"/>
    <p:sldId id="258" r:id="rId14"/>
    <p:sldId id="257" r:id="rId15"/>
    <p:sldId id="270" r:id="rId16"/>
    <p:sldId id="285" r:id="rId17"/>
    <p:sldId id="282" r:id="rId18"/>
    <p:sldId id="259" r:id="rId19"/>
    <p:sldId id="260" r:id="rId20"/>
    <p:sldId id="261" r:id="rId21"/>
    <p:sldId id="262" r:id="rId22"/>
    <p:sldId id="263" r:id="rId23"/>
    <p:sldId id="264" r:id="rId24"/>
    <p:sldId id="265" r:id="rId25"/>
    <p:sldId id="286" r:id="rId26"/>
    <p:sldId id="266" r:id="rId27"/>
    <p:sldId id="277" r:id="rId28"/>
    <p:sldId id="278" r:id="rId29"/>
    <p:sldId id="281" r:id="rId30"/>
    <p:sldId id="268" r:id="rId31"/>
    <p:sldId id="269" r:id="rId32"/>
    <p:sldId id="271" r:id="rId33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136E2C4-A6D1-4C24-B971-AAC1BBAD54EC}" v="7" dt="2025-02-12T22:03:21.838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571" autoAdjust="0"/>
    <p:restoredTop sz="94674"/>
  </p:normalViewPr>
  <p:slideViewPr>
    <p:cSldViewPr snapToGrid="0" snapToObjects="1">
      <p:cViewPr varScale="1">
        <p:scale>
          <a:sx n="105" d="100"/>
          <a:sy n="105" d="100"/>
        </p:scale>
        <p:origin x="1314" y="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49" d="100"/>
        <a:sy n="149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microsoft.com/office/2016/11/relationships/changesInfo" Target="changesInfos/changesInfo1.xml"/><Relationship Id="rId21" Type="http://schemas.openxmlformats.org/officeDocument/2006/relationships/slide" Target="slides/slide17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slide" Target="slides/slide25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theme" Target="theme/theme1.xml"/><Relationship Id="rId40" Type="http://schemas.microsoft.com/office/2015/10/relationships/revisionInfo" Target="revisionInfo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presProps" Target="presProps.xml"/><Relationship Id="rId8" Type="http://schemas.openxmlformats.org/officeDocument/2006/relationships/slide" Target="slides/slide4.xml"/><Relationship Id="rId3" Type="http://schemas.openxmlformats.org/officeDocument/2006/relationships/customXml" Target="../customXml/item3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Donavant, Lori" userId="40c2bba2-1519-43d3-9ebc-1fa4c73cb685" providerId="ADAL" clId="{3136E2C4-A6D1-4C24-B971-AAC1BBAD54EC}"/>
    <pc:docChg chg="undo custSel modSld">
      <pc:chgData name="Donavant, Lori" userId="40c2bba2-1519-43d3-9ebc-1fa4c73cb685" providerId="ADAL" clId="{3136E2C4-A6D1-4C24-B971-AAC1BBAD54EC}" dt="2025-02-12T22:09:23.420" v="424" actId="255"/>
      <pc:docMkLst>
        <pc:docMk/>
      </pc:docMkLst>
      <pc:sldChg chg="modSp mod">
        <pc:chgData name="Donavant, Lori" userId="40c2bba2-1519-43d3-9ebc-1fa4c73cb685" providerId="ADAL" clId="{3136E2C4-A6D1-4C24-B971-AAC1BBAD54EC}" dt="2025-02-12T21:42:37.013" v="1" actId="27636"/>
        <pc:sldMkLst>
          <pc:docMk/>
          <pc:sldMk cId="253149774" sldId="256"/>
        </pc:sldMkLst>
        <pc:spChg chg="mod">
          <ac:chgData name="Donavant, Lori" userId="40c2bba2-1519-43d3-9ebc-1fa4c73cb685" providerId="ADAL" clId="{3136E2C4-A6D1-4C24-B971-AAC1BBAD54EC}" dt="2025-02-12T21:42:37.013" v="1" actId="27636"/>
          <ac:spMkLst>
            <pc:docMk/>
            <pc:sldMk cId="253149774" sldId="256"/>
            <ac:spMk id="3" creationId="{00000000-0000-0000-0000-000000000000}"/>
          </ac:spMkLst>
        </pc:spChg>
      </pc:sldChg>
      <pc:sldChg chg="modSp mod">
        <pc:chgData name="Donavant, Lori" userId="40c2bba2-1519-43d3-9ebc-1fa4c73cb685" providerId="ADAL" clId="{3136E2C4-A6D1-4C24-B971-AAC1BBAD54EC}" dt="2025-02-12T22:08:03.288" v="420" actId="6549"/>
        <pc:sldMkLst>
          <pc:docMk/>
          <pc:sldMk cId="2815286137" sldId="260"/>
        </pc:sldMkLst>
        <pc:spChg chg="mod">
          <ac:chgData name="Donavant, Lori" userId="40c2bba2-1519-43d3-9ebc-1fa4c73cb685" providerId="ADAL" clId="{3136E2C4-A6D1-4C24-B971-AAC1BBAD54EC}" dt="2025-02-12T22:08:03.288" v="420" actId="6549"/>
          <ac:spMkLst>
            <pc:docMk/>
            <pc:sldMk cId="2815286137" sldId="260"/>
            <ac:spMk id="3" creationId="{00000000-0000-0000-0000-000000000000}"/>
          </ac:spMkLst>
        </pc:spChg>
      </pc:sldChg>
      <pc:sldChg chg="modSp mod">
        <pc:chgData name="Donavant, Lori" userId="40c2bba2-1519-43d3-9ebc-1fa4c73cb685" providerId="ADAL" clId="{3136E2C4-A6D1-4C24-B971-AAC1BBAD54EC}" dt="2025-02-12T22:09:23.420" v="424" actId="255"/>
        <pc:sldMkLst>
          <pc:docMk/>
          <pc:sldMk cId="1346898763" sldId="265"/>
        </pc:sldMkLst>
        <pc:spChg chg="mod">
          <ac:chgData name="Donavant, Lori" userId="40c2bba2-1519-43d3-9ebc-1fa4c73cb685" providerId="ADAL" clId="{3136E2C4-A6D1-4C24-B971-AAC1BBAD54EC}" dt="2025-02-12T22:09:23.420" v="424" actId="255"/>
          <ac:spMkLst>
            <pc:docMk/>
            <pc:sldMk cId="1346898763" sldId="265"/>
            <ac:spMk id="3" creationId="{00000000-0000-0000-0000-000000000000}"/>
          </ac:spMkLst>
        </pc:spChg>
      </pc:sldChg>
      <pc:sldChg chg="modSp mod">
        <pc:chgData name="Donavant, Lori" userId="40c2bba2-1519-43d3-9ebc-1fa4c73cb685" providerId="ADAL" clId="{3136E2C4-A6D1-4C24-B971-AAC1BBAD54EC}" dt="2025-02-12T22:05:43.846" v="418" actId="6549"/>
        <pc:sldMkLst>
          <pc:docMk/>
          <pc:sldMk cId="2891223787" sldId="272"/>
        </pc:sldMkLst>
        <pc:spChg chg="mod">
          <ac:chgData name="Donavant, Lori" userId="40c2bba2-1519-43d3-9ebc-1fa4c73cb685" providerId="ADAL" clId="{3136E2C4-A6D1-4C24-B971-AAC1BBAD54EC}" dt="2025-02-12T22:05:43.846" v="418" actId="6549"/>
          <ac:spMkLst>
            <pc:docMk/>
            <pc:sldMk cId="2891223787" sldId="272"/>
            <ac:spMk id="3" creationId="{00000000-0000-0000-0000-000000000000}"/>
          </ac:spMkLst>
        </pc:spChg>
      </pc:sldChg>
      <pc:sldChg chg="modSp mod">
        <pc:chgData name="Donavant, Lori" userId="40c2bba2-1519-43d3-9ebc-1fa4c73cb685" providerId="ADAL" clId="{3136E2C4-A6D1-4C24-B971-AAC1BBAD54EC}" dt="2025-02-12T22:03:21.832" v="415" actId="20577"/>
        <pc:sldMkLst>
          <pc:docMk/>
          <pc:sldMk cId="2839811718" sldId="281"/>
        </pc:sldMkLst>
        <pc:spChg chg="mod">
          <ac:chgData name="Donavant, Lori" userId="40c2bba2-1519-43d3-9ebc-1fa4c73cb685" providerId="ADAL" clId="{3136E2C4-A6D1-4C24-B971-AAC1BBAD54EC}" dt="2025-02-12T22:03:21.832" v="415" actId="20577"/>
          <ac:spMkLst>
            <pc:docMk/>
            <pc:sldMk cId="2839811718" sldId="281"/>
            <ac:spMk id="3" creationId="{00000000-0000-0000-0000-000000000000}"/>
          </ac:spMkLst>
        </pc:spChg>
      </pc:sldChg>
      <pc:sldChg chg="modSp mod">
        <pc:chgData name="Donavant, Lori" userId="40c2bba2-1519-43d3-9ebc-1fa4c73cb685" providerId="ADAL" clId="{3136E2C4-A6D1-4C24-B971-AAC1BBAD54EC}" dt="2025-02-12T21:53:21.114" v="374" actId="3626"/>
        <pc:sldMkLst>
          <pc:docMk/>
          <pc:sldMk cId="3587230051" sldId="284"/>
        </pc:sldMkLst>
        <pc:spChg chg="mod">
          <ac:chgData name="Donavant, Lori" userId="40c2bba2-1519-43d3-9ebc-1fa4c73cb685" providerId="ADAL" clId="{3136E2C4-A6D1-4C24-B971-AAC1BBAD54EC}" dt="2025-02-12T21:53:21.114" v="374" actId="3626"/>
          <ac:spMkLst>
            <pc:docMk/>
            <pc:sldMk cId="3587230051" sldId="284"/>
            <ac:spMk id="3" creationId="{00000000-0000-0000-0000-000000000000}"/>
          </ac:spMkLst>
        </pc:spChg>
      </pc:sldChg>
      <pc:sldChg chg="modSp mod">
        <pc:chgData name="Donavant, Lori" userId="40c2bba2-1519-43d3-9ebc-1fa4c73cb685" providerId="ADAL" clId="{3136E2C4-A6D1-4C24-B971-AAC1BBAD54EC}" dt="2025-02-12T22:00:43.793" v="384" actId="20577"/>
        <pc:sldMkLst>
          <pc:docMk/>
          <pc:sldMk cId="2666510852" sldId="286"/>
        </pc:sldMkLst>
        <pc:spChg chg="mod">
          <ac:chgData name="Donavant, Lori" userId="40c2bba2-1519-43d3-9ebc-1fa4c73cb685" providerId="ADAL" clId="{3136E2C4-A6D1-4C24-B971-AAC1BBAD54EC}" dt="2025-02-12T22:00:43.793" v="384" actId="20577"/>
          <ac:spMkLst>
            <pc:docMk/>
            <pc:sldMk cId="2666510852" sldId="286"/>
            <ac:spMk id="3" creationId="{00000000-0000-0000-0000-00000000000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038475" cy="466725"/>
          </a:xfrm>
          <a:prstGeom prst="rect">
            <a:avLst/>
          </a:prstGeom>
        </p:spPr>
        <p:txBody>
          <a:bodyPr vert="horz" lIns="91435" tIns="45717" rIns="91435" bIns="45717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9" y="0"/>
            <a:ext cx="3038475" cy="466725"/>
          </a:xfrm>
          <a:prstGeom prst="rect">
            <a:avLst/>
          </a:prstGeom>
        </p:spPr>
        <p:txBody>
          <a:bodyPr vert="horz" lIns="91435" tIns="45717" rIns="91435" bIns="45717" rtlCol="0"/>
          <a:lstStyle>
            <a:lvl1pPr algn="r">
              <a:defRPr sz="1200"/>
            </a:lvl1pPr>
          </a:lstStyle>
          <a:p>
            <a:fld id="{8EE118B1-6873-4A43-A867-6B31DC1FF380}" type="datetimeFigureOut">
              <a:rPr lang="en-US" smtClean="0"/>
              <a:t>2/12/2025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14463" y="1162050"/>
            <a:ext cx="4181475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35" tIns="45717" rIns="91435" bIns="45717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473575"/>
            <a:ext cx="5607050" cy="3660775"/>
          </a:xfrm>
          <a:prstGeom prst="rect">
            <a:avLst/>
          </a:prstGeom>
        </p:spPr>
        <p:txBody>
          <a:bodyPr vert="horz" lIns="91435" tIns="45717" rIns="91435" bIns="45717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8829676"/>
            <a:ext cx="3038475" cy="466725"/>
          </a:xfrm>
          <a:prstGeom prst="rect">
            <a:avLst/>
          </a:prstGeom>
        </p:spPr>
        <p:txBody>
          <a:bodyPr vert="horz" lIns="91435" tIns="45717" rIns="91435" bIns="45717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9" y="8829676"/>
            <a:ext cx="3038475" cy="466725"/>
          </a:xfrm>
          <a:prstGeom prst="rect">
            <a:avLst/>
          </a:prstGeom>
        </p:spPr>
        <p:txBody>
          <a:bodyPr vert="horz" lIns="91435" tIns="45717" rIns="91435" bIns="45717" rtlCol="0" anchor="b"/>
          <a:lstStyle>
            <a:lvl1pPr algn="r">
              <a:defRPr sz="1200"/>
            </a:lvl1pPr>
          </a:lstStyle>
          <a:p>
            <a:fld id="{8FD53A61-5EA7-4B5B-9A41-442A4D2ACA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80193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FD53A61-5EA7-4B5B-9A41-442A4D2ACAA6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363566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CDB3CC-F982-40F9-8DD6-BCC9AFBF44BD}" type="datetime1">
              <a:rPr lang="en-US" smtClean="0"/>
              <a:pPr/>
              <a:t>2/12/2025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88E988-FB04-AB4E-BE5A-59F242AF7F7A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2835148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038221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9E7B99-7C3F-4BC3-B7B8-7E1F8C620B24}" type="datetime1">
              <a:rPr lang="en-US" smtClean="0"/>
              <a:pPr/>
              <a:t>2/12/2025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AF2B4D-6B12-4EDF-87BB-2B55CECB6611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239484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059461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868244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8471299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922467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6B1FF6-39B9-40F5-8B67-33C6354A3D4F}" type="slidenum">
              <a:rPr kumimoji="0" lang="en-US" smtClean="0"/>
              <a:pPr eaLnBrk="1" latinLnBrk="0" hangingPunct="1"/>
              <a:t>‹#›</a:t>
            </a:fld>
            <a:endParaRPr kumimoji="0" lang="en-US" dirty="0">
              <a:solidFill>
                <a:schemeClr val="accent3">
                  <a:shade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1822031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Drag picture to placeholder or click icon to add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5983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33172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1799648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13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C2560D-EC28-3B41-86E8-18F1CE0113B4}" type="datetimeFigureOut">
              <a:rPr lang="en-US" smtClean="0"/>
              <a:t>2/12/2025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66355A-084C-D24E-9AD2-7E4FC41EA62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38435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93456" r:id="rId1"/>
    <p:sldLayoutId id="2147493457" r:id="rId2"/>
    <p:sldLayoutId id="2147493458" r:id="rId3"/>
    <p:sldLayoutId id="2147493459" r:id="rId4"/>
    <p:sldLayoutId id="2147493460" r:id="rId5"/>
    <p:sldLayoutId id="2147493461" r:id="rId6"/>
    <p:sldLayoutId id="2147493462" r:id="rId7"/>
    <p:sldLayoutId id="2147493463" r:id="rId8"/>
    <p:sldLayoutId id="2147493464" r:id="rId9"/>
    <p:sldLayoutId id="2147493465" r:id="rId10"/>
    <p:sldLayoutId id="2147493466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hyperlink" Target="https://policy.tennessee.edu/" TargetMode="Externa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s://policy.tennessee.edu/procedure/procedure-for-fi0405-procurement-procurement-methods/" TargetMode="External"/><Relationship Id="rId2" Type="http://schemas.openxmlformats.org/officeDocument/2006/relationships/hyperlink" Target="https://policy.tennessee.edu/policy/fi0405-procurement/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policy.tennessee.edu/procedure/procedure-for-fiscal-policy-fi0405-procurement-independent-contractor-procedures/" TargetMode="External"/><Relationship Id="rId5" Type="http://schemas.openxmlformats.org/officeDocument/2006/relationships/hyperlink" Target="https://policy.tennessee.edu/guidance-document/fi0405-procurement-guidance-document/" TargetMode="External"/><Relationship Id="rId4" Type="http://schemas.openxmlformats.org/officeDocument/2006/relationships/hyperlink" Target="https://policy.tennessee.edu/procedure/procedure-for-fiscal-policy-fi0405-procurement-informal-bid-procedures/" TargetMode="Externa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hyperlink" Target="http://www.utm.edu/" TargetMode="Externa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hyperlink" Target="https://policy.tennessee.edu/policy/fi0420" TargetMode="Externa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hyperlink" Target="https://finance.tennessee.edu/wp-content/uploads/forms/Workers-Classification-Questionnaire.pdf" TargetMode="Externa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hyperlink" Target="mailto:kroberts@utm.edu" TargetMode="Externa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hyperlink" Target="http://www.utm.edu/" TargetMode="External"/><Relationship Id="rId2" Type="http://schemas.openxmlformats.org/officeDocument/2006/relationships/hyperlink" Target="https://www.utm.edu/offices-and-services/division-of-finance-and-administration/contracts.php" TargetMode="Externa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hyperlink" Target="https://procurement.tennessee.edu/contracts/" TargetMode="Externa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hyperlink" Target="mailto:klawren9@utm.edu" TargetMode="External"/><Relationship Id="rId2" Type="http://schemas.openxmlformats.org/officeDocument/2006/relationships/hyperlink" Target="mailto:joecroom@utm.edu" TargetMode="External"/><Relationship Id="rId1" Type="http://schemas.openxmlformats.org/officeDocument/2006/relationships/slideLayout" Target="../slideLayouts/slideLayout2.xml"/><Relationship Id="rId5" Type="http://schemas.openxmlformats.org/officeDocument/2006/relationships/hyperlink" Target="mailto:hhodges7@utm.edu" TargetMode="External"/><Relationship Id="rId4" Type="http://schemas.openxmlformats.org/officeDocument/2006/relationships/hyperlink" Target="mailto:ldonavant@utm.edu" TargetMode="Externa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UT Martin Contact &amp; Procurement Policy Training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>
                <a:solidFill>
                  <a:schemeClr val="tx1"/>
                </a:solidFill>
              </a:rPr>
              <a:t>Policy &amp; Process</a:t>
            </a:r>
          </a:p>
          <a:p>
            <a:endParaRPr lang="en-US" dirty="0">
              <a:solidFill>
                <a:schemeClr val="tx1"/>
              </a:solidFill>
            </a:endParaRPr>
          </a:p>
          <a:p>
            <a:endParaRPr lang="en-US" dirty="0">
              <a:solidFill>
                <a:schemeClr val="tx1"/>
              </a:solidFill>
            </a:endParaRPr>
          </a:p>
          <a:p>
            <a:r>
              <a:rPr lang="en-US" dirty="0">
                <a:solidFill>
                  <a:schemeClr val="tx1"/>
                </a:solidFill>
              </a:rPr>
              <a:t>Joe Croom and Lori Donavant</a:t>
            </a:r>
          </a:p>
          <a:p>
            <a:endParaRPr lang="en-US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14977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Fiscal Policy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23875" y="1238250"/>
            <a:ext cx="8229600" cy="48387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/>
              <a:t>UT System Policy and Procedure Website</a:t>
            </a:r>
          </a:p>
          <a:p>
            <a:pPr marL="0" indent="0">
              <a:buNone/>
            </a:pPr>
            <a:endParaRPr lang="en-US" sz="2800" dirty="0"/>
          </a:p>
          <a:p>
            <a:pPr marL="0" indent="0">
              <a:buNone/>
            </a:pPr>
            <a:endParaRPr lang="en-US" sz="2800" dirty="0"/>
          </a:p>
          <a:p>
            <a:pPr marL="0" indent="0">
              <a:buNone/>
            </a:pPr>
            <a:endParaRPr lang="en-US" sz="2800" dirty="0"/>
          </a:p>
          <a:p>
            <a:pPr marL="0" indent="0">
              <a:buNone/>
            </a:pPr>
            <a:endParaRPr lang="en-US" sz="2800" dirty="0"/>
          </a:p>
          <a:p>
            <a:pPr marL="0" indent="0">
              <a:lnSpc>
                <a:spcPct val="80000"/>
              </a:lnSpc>
              <a:buNone/>
            </a:pPr>
            <a:r>
              <a:rPr lang="en-US" sz="2400" dirty="0">
                <a:solidFill>
                  <a:schemeClr val="accent3"/>
                </a:solidFill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https://policy.tennessee.edu/</a:t>
            </a:r>
            <a:r>
              <a:rPr lang="en-US" sz="2400" dirty="0">
                <a:solidFill>
                  <a:schemeClr val="accent3"/>
                </a:solidFill>
              </a:rPr>
              <a:t> </a:t>
            </a:r>
          </a:p>
          <a:p>
            <a:pPr lvl="1"/>
            <a:r>
              <a:rPr lang="en-US" sz="2400" dirty="0"/>
              <a:t> Search field </a:t>
            </a:r>
          </a:p>
          <a:p>
            <a:pPr lvl="1"/>
            <a:r>
              <a:rPr lang="en-US" sz="2400" dirty="0"/>
              <a:t>Click the “Downloadable PDF”</a:t>
            </a:r>
          </a:p>
          <a:p>
            <a:pPr marL="457200" lvl="1" indent="0">
              <a:buNone/>
            </a:pPr>
            <a:r>
              <a:rPr lang="en-US" sz="2400" dirty="0"/>
              <a:t>Fiscal Policy and Procedure </a:t>
            </a:r>
          </a:p>
          <a:p>
            <a:pPr marL="0" indent="0" algn="r" defTabSz="0">
              <a:spcBef>
                <a:spcPts val="0"/>
              </a:spcBef>
              <a:buNone/>
            </a:pPr>
            <a:endParaRPr lang="en-US" sz="2500" dirty="0"/>
          </a:p>
          <a:p>
            <a:pPr marL="0" indent="0" algn="r" defTabSz="0">
              <a:spcBef>
                <a:spcPts val="0"/>
              </a:spcBef>
              <a:buNone/>
            </a:pPr>
            <a:endParaRPr lang="en-US" sz="2500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30BDF0A-87EF-CDEE-3AFD-26E1886BF8C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43662" y="1876425"/>
            <a:ext cx="2807451" cy="16917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12237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Procurement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55000" lnSpcReduction="20000"/>
          </a:bodyPr>
          <a:lstStyle/>
          <a:p>
            <a:pPr marL="0" indent="0" algn="ctr">
              <a:buNone/>
            </a:pPr>
            <a:endParaRPr lang="en-US" dirty="0"/>
          </a:p>
          <a:p>
            <a:pPr marL="0" indent="0">
              <a:buNone/>
            </a:pPr>
            <a:r>
              <a:rPr lang="en-US" sz="3800" dirty="0"/>
              <a:t>FI0405 Procurement Fiscal Policy and Procedures</a:t>
            </a:r>
          </a:p>
          <a:p>
            <a:pPr marL="0" indent="0">
              <a:buNone/>
            </a:pPr>
            <a:endParaRPr lang="en-US" sz="3800" dirty="0"/>
          </a:p>
          <a:p>
            <a:pPr marL="0" indent="0">
              <a:buNone/>
            </a:pPr>
            <a:r>
              <a:rPr lang="en-US" sz="3600" dirty="0">
                <a:hlinkClick r:id="rId2"/>
              </a:rPr>
              <a:t>FI0405 – Procurement Fiscal Policy</a:t>
            </a:r>
            <a:r>
              <a:rPr lang="en-US" sz="3600" dirty="0"/>
              <a:t> </a:t>
            </a:r>
          </a:p>
          <a:p>
            <a:pPr marL="0" indent="0">
              <a:buNone/>
            </a:pPr>
            <a:endParaRPr lang="en-US" sz="3600" dirty="0"/>
          </a:p>
          <a:p>
            <a:pPr marL="0" indent="0">
              <a:buNone/>
            </a:pPr>
            <a:r>
              <a:rPr lang="en-US" sz="3600" dirty="0">
                <a:hlinkClick r:id="rId3"/>
              </a:rPr>
              <a:t>FI0405- Procurement Methods Procedures</a:t>
            </a:r>
            <a:endParaRPr lang="en-US" sz="3600" dirty="0"/>
          </a:p>
          <a:p>
            <a:pPr marL="0" indent="0">
              <a:buNone/>
            </a:pPr>
            <a:endParaRPr lang="en-US" sz="3600" dirty="0"/>
          </a:p>
          <a:p>
            <a:pPr marL="0" indent="0">
              <a:buNone/>
            </a:pPr>
            <a:r>
              <a:rPr lang="en-US" sz="3600" dirty="0">
                <a:hlinkClick r:id="rId4"/>
              </a:rPr>
              <a:t>FI0405 – Procurement –Informal Bid Procedures</a:t>
            </a:r>
            <a:endParaRPr lang="en-US" sz="3600" dirty="0"/>
          </a:p>
          <a:p>
            <a:pPr marL="0" indent="0">
              <a:buNone/>
            </a:pPr>
            <a:endParaRPr lang="en-US" sz="3600" dirty="0"/>
          </a:p>
          <a:p>
            <a:pPr marL="0" indent="0">
              <a:buNone/>
            </a:pPr>
            <a:r>
              <a:rPr lang="en-US" sz="3600" dirty="0">
                <a:hlinkClick r:id="rId5"/>
              </a:rPr>
              <a:t>FI0405 – Procurement Guidance Document</a:t>
            </a:r>
            <a:endParaRPr lang="en-US" sz="3600" dirty="0"/>
          </a:p>
          <a:p>
            <a:pPr marL="0" indent="0">
              <a:buNone/>
            </a:pPr>
            <a:br>
              <a:rPr lang="en-US" sz="3600" dirty="0"/>
            </a:br>
            <a:r>
              <a:rPr lang="en-US" sz="3600" dirty="0">
                <a:hlinkClick r:id="rId6"/>
              </a:rPr>
              <a:t>FI0405 – Procurement Independent Contractor Procedures</a:t>
            </a:r>
            <a:endParaRPr lang="en-US" sz="3600" dirty="0"/>
          </a:p>
          <a:p>
            <a:pPr marL="0" indent="0">
              <a:buNone/>
            </a:pPr>
            <a:endParaRPr lang="en-US" sz="2800" dirty="0"/>
          </a:p>
          <a:p>
            <a:pPr marL="0" indent="0" algn="r" defTabSz="0">
              <a:spcBef>
                <a:spcPts val="0"/>
              </a:spcBef>
              <a:buNone/>
            </a:pPr>
            <a:endParaRPr lang="en-US" sz="2500" dirty="0"/>
          </a:p>
          <a:p>
            <a:pPr marL="0" indent="0" algn="r" defTabSz="0">
              <a:spcBef>
                <a:spcPts val="0"/>
              </a:spcBef>
              <a:buNone/>
            </a:pPr>
            <a:endParaRPr lang="en-US" sz="2500" dirty="0"/>
          </a:p>
          <a:p>
            <a:pPr marL="0" indent="0" algn="r" defTabSz="0">
              <a:spcBef>
                <a:spcPts val="0"/>
              </a:spcBef>
              <a:buNone/>
            </a:pPr>
            <a:r>
              <a:rPr lang="en-US" sz="4800" dirty="0"/>
              <a:t>		</a:t>
            </a:r>
            <a:r>
              <a:rPr lang="en-US" sz="2400" dirty="0"/>
              <a:t>Last updated 10/09/2017</a:t>
            </a:r>
          </a:p>
        </p:txBody>
      </p:sp>
    </p:spTree>
    <p:extLst>
      <p:ext uri="{BB962C8B-B14F-4D97-AF65-F5344CB8AC3E}">
        <p14:creationId xmlns:p14="http://schemas.microsoft.com/office/powerpoint/2010/main" val="358723005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Procurement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5620" y="1159727"/>
            <a:ext cx="8196146" cy="5441795"/>
          </a:xfrm>
        </p:spPr>
        <p:txBody>
          <a:bodyPr>
            <a:normAutofit/>
          </a:bodyPr>
          <a:lstStyle/>
          <a:p>
            <a:endParaRPr lang="en-US" dirty="0"/>
          </a:p>
          <a:p>
            <a:r>
              <a:rPr lang="en-US" sz="3150" dirty="0"/>
              <a:t>All purchases must be official university use or benefit only (business purpose).</a:t>
            </a:r>
          </a:p>
          <a:p>
            <a:r>
              <a:rPr lang="en-US" sz="3150" dirty="0"/>
              <a:t>Departments may not divide invoices to stay below the $10,000 threshold. </a:t>
            </a:r>
          </a:p>
          <a:p>
            <a:r>
              <a:rPr lang="en-US" sz="3150" dirty="0"/>
              <a:t>Purchases of goods or services less than $10,000 may be made by the department at their discretion </a:t>
            </a:r>
            <a:r>
              <a:rPr lang="en-US" sz="3150" u="sng" dirty="0"/>
              <a:t>when available from one of the following resources:</a:t>
            </a:r>
          </a:p>
          <a:p>
            <a:endParaRPr lang="en-US" sz="315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094165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Procurement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59728"/>
            <a:ext cx="8229600" cy="5586760"/>
          </a:xfrm>
        </p:spPr>
        <p:txBody>
          <a:bodyPr>
            <a:normAutofit/>
          </a:bodyPr>
          <a:lstStyle/>
          <a:p>
            <a:r>
              <a:rPr lang="en-US" dirty="0"/>
              <a:t>Available Resources</a:t>
            </a:r>
          </a:p>
          <a:p>
            <a:pPr lvl="1"/>
            <a:r>
              <a:rPr lang="en-US" dirty="0"/>
              <a:t>Campus Service Centers (Print Shop)</a:t>
            </a:r>
          </a:p>
          <a:p>
            <a:pPr lvl="1"/>
            <a:r>
              <a:rPr lang="en-US" dirty="0"/>
              <a:t>UT Market Place (on-line catalogs)</a:t>
            </a:r>
          </a:p>
          <a:p>
            <a:pPr lvl="1"/>
            <a:r>
              <a:rPr lang="en-US" dirty="0"/>
              <a:t>Existing Procurement Agreements (State of TN, TBR, UT)</a:t>
            </a:r>
          </a:p>
          <a:p>
            <a:pPr lvl="1"/>
            <a:r>
              <a:rPr lang="en-US" dirty="0"/>
              <a:t>State Resources (State Agencies such as TRICOR)</a:t>
            </a:r>
          </a:p>
          <a:p>
            <a:pPr lvl="1"/>
            <a:r>
              <a:rPr lang="en-US" dirty="0"/>
              <a:t>Group Consortium Agreements </a:t>
            </a:r>
            <a:r>
              <a:rPr lang="en-US" sz="2280" dirty="0"/>
              <a:t>(Cooperatives)</a:t>
            </a:r>
          </a:p>
          <a:p>
            <a:pPr lvl="1"/>
            <a:r>
              <a:rPr lang="en-US" dirty="0"/>
              <a:t>Preferred Hotels </a:t>
            </a:r>
            <a:r>
              <a:rPr lang="en-US" sz="1600" dirty="0"/>
              <a:t>(Knoxville, Memphis, Chattanooga, Nashville)</a:t>
            </a:r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8695092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Procurement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0224" y="1226634"/>
            <a:ext cx="8006576" cy="5486400"/>
          </a:xfrm>
        </p:spPr>
        <p:txBody>
          <a:bodyPr>
            <a:normAutofit/>
          </a:bodyPr>
          <a:lstStyle/>
          <a:p>
            <a:r>
              <a:rPr lang="en-US" sz="2400" dirty="0"/>
              <a:t>The Purchasing Department must approve all quotations and make all awards for purchase $10,000 or more. </a:t>
            </a:r>
          </a:p>
          <a:p>
            <a:r>
              <a:rPr lang="en-US" sz="2400" dirty="0"/>
              <a:t>Purchases of $10,000 to $49,999.99 may be processed as an informal bid. </a:t>
            </a:r>
          </a:p>
          <a:p>
            <a:r>
              <a:rPr lang="en-US" sz="2400" dirty="0"/>
              <a:t>The award is based on the solicitation of pricing from at least three vendors.</a:t>
            </a:r>
          </a:p>
          <a:p>
            <a:r>
              <a:rPr lang="en-US" sz="2400" dirty="0"/>
              <a:t>Departments may solicit the three bids from vendors and route a requisition for approval in Marketplace. </a:t>
            </a:r>
          </a:p>
          <a:p>
            <a:r>
              <a:rPr lang="en-US" sz="2400" dirty="0"/>
              <a:t>Departments may </a:t>
            </a:r>
            <a:r>
              <a:rPr lang="en-US" sz="2400" u="sng" dirty="0"/>
              <a:t>not</a:t>
            </a:r>
            <a:r>
              <a:rPr lang="en-US" sz="2400" dirty="0"/>
              <a:t> solicit bids for services that require a contractor’s license, insurance or performance bonds (construction and installation)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099069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Procurement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/>
              <a:t>Purchases of $50,000 or more are processed competitively as a formal bid by the Purchasing Department. </a:t>
            </a:r>
          </a:p>
          <a:p>
            <a:r>
              <a:rPr lang="en-US" dirty="0"/>
              <a:t>Bid Types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sz="2400" dirty="0"/>
              <a:t>	</a:t>
            </a:r>
            <a:r>
              <a:rPr lang="en-US" dirty="0"/>
              <a:t>Request for Information (RFI)</a:t>
            </a:r>
          </a:p>
          <a:p>
            <a:pPr marL="914400" lvl="2" indent="0">
              <a:buNone/>
            </a:pPr>
            <a:r>
              <a:rPr lang="en-US" dirty="0"/>
              <a:t>	to gain knowledge about a product or service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	Request for Quotes (RFQ)</a:t>
            </a:r>
          </a:p>
          <a:p>
            <a:pPr marL="914400" lvl="2" indent="0">
              <a:buNone/>
            </a:pPr>
            <a:r>
              <a:rPr lang="en-US" dirty="0"/>
              <a:t>	award typically based on price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   Request for Qualified Suppliers (RFQ-S)</a:t>
            </a:r>
          </a:p>
          <a:p>
            <a:pPr marL="914400" lvl="2" indent="0">
              <a:buNone/>
            </a:pPr>
            <a:r>
              <a:rPr lang="en-US" dirty="0"/>
              <a:t>	to evaluate bidders only on qualifications, awarding to 	multiple suppliers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	Request for Proposals (RFP)</a:t>
            </a:r>
          </a:p>
          <a:p>
            <a:pPr marL="914400" lvl="2" indent="0">
              <a:buNone/>
            </a:pPr>
            <a:r>
              <a:rPr lang="en-US" dirty="0"/>
              <a:t>	Multi-step process evaluated independently</a:t>
            </a:r>
          </a:p>
          <a:p>
            <a:pPr marL="914400" lvl="2" indent="0">
              <a:buNone/>
            </a:pPr>
            <a:r>
              <a:rPr lang="en-US" dirty="0"/>
              <a:t> 	(technical and cost evaluations)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829717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l"/>
            <a:r>
              <a:rPr lang="en-US" dirty="0"/>
              <a:t>Procurement - NCJ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15122"/>
            <a:ext cx="8229600" cy="5609063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Exception to the bidding process</a:t>
            </a:r>
          </a:p>
          <a:p>
            <a:r>
              <a:rPr lang="en-US" dirty="0"/>
              <a:t>Unique goods or specialized services </a:t>
            </a:r>
          </a:p>
          <a:p>
            <a:pPr marL="0" indent="0">
              <a:buNone/>
            </a:pPr>
            <a:r>
              <a:rPr lang="en-US" sz="2400" dirty="0"/>
              <a:t>Non-competitive Justification (NCJ)/Sole Source/No Bid Explanation</a:t>
            </a:r>
          </a:p>
          <a:p>
            <a:pPr marL="914400" lvl="2" indent="0">
              <a:buNone/>
            </a:pPr>
            <a:r>
              <a:rPr lang="en-US" u="sng" dirty="0"/>
              <a:t>NCJ Form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2000" dirty="0"/>
              <a:t>Section 1 – Basic Information (required)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2000" dirty="0"/>
              <a:t>Amendment Section (only complete if an amendment)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2000" dirty="0"/>
              <a:t>Overview (required)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2000" dirty="0"/>
              <a:t>Section 2 (required)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2000" dirty="0"/>
              <a:t>Section A-E (based on selection from section 2)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2000" dirty="0"/>
              <a:t>Software (required)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2000" dirty="0"/>
              <a:t>Signature (required)</a:t>
            </a:r>
          </a:p>
        </p:txBody>
      </p:sp>
    </p:spTree>
    <p:extLst>
      <p:ext uri="{BB962C8B-B14F-4D97-AF65-F5344CB8AC3E}">
        <p14:creationId xmlns:p14="http://schemas.microsoft.com/office/powerpoint/2010/main" val="228910198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Procurement-NCJ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15122"/>
            <a:ext cx="8229600" cy="5609063"/>
          </a:xfrm>
        </p:spPr>
        <p:txBody>
          <a:bodyPr>
            <a:normAutofit/>
          </a:bodyPr>
          <a:lstStyle/>
          <a:p>
            <a:pPr lvl="2">
              <a:buFont typeface="Wingdings" panose="05000000000000000000" pitchFamily="2" charset="2"/>
              <a:buChar char="Ø"/>
            </a:pPr>
            <a:endParaRPr lang="en-US" dirty="0"/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Compatibility or consistency  is essential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Services that involve highly skilled judgement or training (artists, lecturers and entertainers)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Emergency purchases-immediate need to protect lives or minimize damage to university property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Utilities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Sponsored Projects </a:t>
            </a:r>
            <a:r>
              <a:rPr lang="en-US" sz="1600" dirty="0"/>
              <a:t>(specifically named in grant-doc attached)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Library licenses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Accreditation Services</a:t>
            </a:r>
          </a:p>
          <a:p>
            <a:pPr lvl="2">
              <a:buFont typeface="Wingdings" panose="05000000000000000000" pitchFamily="2" charset="2"/>
              <a:buChar char="Ø"/>
            </a:pPr>
            <a:r>
              <a:rPr lang="en-US" dirty="0"/>
              <a:t>Athletic Conference Memberships</a:t>
            </a:r>
          </a:p>
          <a:p>
            <a:pPr lvl="2">
              <a:buFont typeface="Wingdings" panose="05000000000000000000" pitchFamily="2" charset="2"/>
              <a:buChar char="Ø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8764279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en-US" sz="4000" dirty="0"/>
              <a:t>Contract Pre-Approval Form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spcBef>
                <a:spcPts val="0"/>
              </a:spcBef>
            </a:pPr>
            <a:r>
              <a:rPr lang="en-US" sz="3000" dirty="0"/>
              <a:t>Academic Department</a:t>
            </a:r>
          </a:p>
          <a:p>
            <a:pPr>
              <a:spcBef>
                <a:spcPts val="0"/>
              </a:spcBef>
            </a:pPr>
            <a:r>
              <a:rPr lang="en-US" sz="3000" dirty="0"/>
              <a:t>Vendor outside the US/Foreign Vendor</a:t>
            </a:r>
          </a:p>
          <a:p>
            <a:pPr>
              <a:spcBef>
                <a:spcPts val="0"/>
              </a:spcBef>
            </a:pPr>
            <a:r>
              <a:rPr lang="en-US" sz="3000" dirty="0"/>
              <a:t>Intellectual Property </a:t>
            </a:r>
            <a:r>
              <a:rPr lang="en-US" sz="1300" dirty="0"/>
              <a:t>(publications, copyrights, patents, trademarks)</a:t>
            </a:r>
          </a:p>
          <a:p>
            <a:pPr>
              <a:spcBef>
                <a:spcPts val="0"/>
              </a:spcBef>
            </a:pPr>
            <a:r>
              <a:rPr lang="en-US" sz="3000" dirty="0"/>
              <a:t>Software, Online, or IT Related</a:t>
            </a:r>
          </a:p>
          <a:p>
            <a:pPr>
              <a:spcBef>
                <a:spcPts val="0"/>
              </a:spcBef>
            </a:pPr>
            <a:r>
              <a:rPr lang="en-US" sz="3000" dirty="0"/>
              <a:t>Dual Services to Other Agencies </a:t>
            </a:r>
          </a:p>
          <a:p>
            <a:pPr>
              <a:spcBef>
                <a:spcPts val="0"/>
              </a:spcBef>
            </a:pPr>
            <a:r>
              <a:rPr lang="en-US" sz="3000" dirty="0"/>
              <a:t>Accounts Receivables </a:t>
            </a:r>
          </a:p>
          <a:p>
            <a:pPr>
              <a:spcBef>
                <a:spcPts val="0"/>
              </a:spcBef>
            </a:pPr>
            <a:r>
              <a:rPr lang="en-US" sz="3000" dirty="0"/>
              <a:t>Grants  </a:t>
            </a:r>
          </a:p>
          <a:p>
            <a:pPr marL="0" indent="0">
              <a:spcBef>
                <a:spcPts val="0"/>
              </a:spcBef>
              <a:buNone/>
            </a:pPr>
            <a:r>
              <a:rPr lang="en-US" sz="2500" dirty="0"/>
              <a:t>Dynamic Form – </a:t>
            </a:r>
            <a:r>
              <a:rPr lang="en-US" sz="2600" dirty="0">
                <a:solidFill>
                  <a:schemeClr val="accent3"/>
                </a:solidFill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www.utm.edu</a:t>
            </a:r>
            <a:endParaRPr lang="en-US" sz="2600" dirty="0">
              <a:solidFill>
                <a:schemeClr val="accent3"/>
              </a:solidFill>
            </a:endParaRPr>
          </a:p>
          <a:p>
            <a:pPr marL="0" indent="0">
              <a:spcBef>
                <a:spcPts val="0"/>
              </a:spcBef>
              <a:buNone/>
            </a:pPr>
            <a:r>
              <a:rPr lang="en-US" sz="2500" dirty="0"/>
              <a:t>		Menu&gt;Offices &amp; Services&gt;F (Forms)</a:t>
            </a:r>
          </a:p>
          <a:p>
            <a:pPr marL="0" indent="0">
              <a:buNone/>
            </a:pPr>
            <a:endParaRPr lang="en-US" sz="1900" dirty="0"/>
          </a:p>
          <a:p>
            <a:pPr marL="0" indent="0">
              <a:buNone/>
            </a:pPr>
            <a:endParaRPr lang="en-US" sz="1900" dirty="0"/>
          </a:p>
          <a:p>
            <a:pPr marL="0" indent="0">
              <a:buNone/>
            </a:pPr>
            <a:endParaRPr lang="en-US" sz="19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9549271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Pre Test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T/F    My department head can sign contracts for UT Martin.</a:t>
            </a:r>
          </a:p>
          <a:p>
            <a:r>
              <a:rPr lang="en-US" dirty="0"/>
              <a:t>T/F	A “contract” is different than an “agreement”.</a:t>
            </a:r>
          </a:p>
          <a:p>
            <a:r>
              <a:rPr lang="en-US" dirty="0"/>
              <a:t>T/F	My dean/director can sign contracts for UT Martin as long as the amount doesn’t exceed $9,999.99.  </a:t>
            </a:r>
          </a:p>
        </p:txBody>
      </p:sp>
    </p:spTree>
    <p:extLst>
      <p:ext uri="{BB962C8B-B14F-4D97-AF65-F5344CB8AC3E}">
        <p14:creationId xmlns:p14="http://schemas.microsoft.com/office/powerpoint/2010/main" val="363856596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T/F	The Fiscal Review Committee is the UT Martin committee implementing budget cuts.</a:t>
            </a:r>
          </a:p>
          <a:p>
            <a:r>
              <a:rPr lang="en-US" dirty="0"/>
              <a:t>T/F	The UT Martin Contracts Office ensures compliance with contract terms. </a:t>
            </a:r>
          </a:p>
        </p:txBody>
      </p:sp>
    </p:spTree>
    <p:extLst>
      <p:ext uri="{BB962C8B-B14F-4D97-AF65-F5344CB8AC3E}">
        <p14:creationId xmlns:p14="http://schemas.microsoft.com/office/powerpoint/2010/main" val="147997994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Contracts</a:t>
            </a:r>
            <a:br>
              <a:rPr lang="en-US" dirty="0"/>
            </a:br>
            <a:r>
              <a:rPr lang="en-US" dirty="0"/>
              <a:t>UT Fiscal Policy 420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r>
              <a:rPr lang="en-US" b="1" dirty="0"/>
              <a:t>Last updated on 6/01/2023</a:t>
            </a:r>
          </a:p>
          <a:p>
            <a:r>
              <a:rPr lang="en-US" dirty="0"/>
              <a:t>Online at: </a:t>
            </a:r>
            <a:r>
              <a:rPr lang="en-US" dirty="0">
                <a:solidFill>
                  <a:schemeClr val="accent3"/>
                </a:solidFill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https://policy.tennessee.edu/policy/fi0420</a:t>
            </a:r>
            <a:r>
              <a:rPr lang="en-US" dirty="0">
                <a:solidFill>
                  <a:schemeClr val="accent3"/>
                </a:solidFill>
              </a:rPr>
              <a:t>-contracts/</a:t>
            </a:r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</a:t>
            </a:r>
            <a:r>
              <a:rPr lang="en-US" sz="2600" dirty="0"/>
              <a:t>A major rewrite; consists of the policy plus procedures for: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Contract Office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Department Review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Dual Services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Fiscal Review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Other State Review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200" dirty="0"/>
              <a:t>Sponsored Programs</a:t>
            </a:r>
          </a:p>
          <a:p>
            <a:pPr marL="223838" lvl="1">
              <a:spcBef>
                <a:spcPts val="1600"/>
              </a:spcBef>
              <a:buFont typeface="Arial" pitchFamily="34" charset="0"/>
              <a:buChar char="•"/>
            </a:pPr>
            <a:r>
              <a:rPr lang="en-US" sz="2400" dirty="0"/>
              <a:t>Currently applies to sponsored grants and contracts (restricted receivables) at UTM. See the system procedure.</a:t>
            </a:r>
          </a:p>
          <a:p>
            <a:r>
              <a:rPr lang="en-US" dirty="0"/>
              <a:t>Applies to all contracts EXCEPT:</a:t>
            </a:r>
          </a:p>
          <a:p>
            <a:pPr lvl="1"/>
            <a:r>
              <a:rPr lang="en-US" dirty="0"/>
              <a:t>Procurement (see policy 405)</a:t>
            </a:r>
          </a:p>
          <a:p>
            <a:pPr lvl="1"/>
            <a:r>
              <a:rPr lang="en-US" dirty="0"/>
              <a:t>Real property (see policy 620 for purchase &amp; sale; policy 625 for leases)</a:t>
            </a:r>
          </a:p>
          <a:p>
            <a:pPr lvl="1"/>
            <a:r>
              <a:rPr lang="en-US" dirty="0"/>
              <a:t>Contracts for legal services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558016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3D07C32C-055B-DC40-A81D-D5C844E9E450}"/>
              </a:ext>
            </a:extLst>
          </p:cNvPr>
          <p:cNvSpPr txBox="1"/>
          <p:nvPr/>
        </p:nvSpPr>
        <p:spPr>
          <a:xfrm>
            <a:off x="968188" y="1353671"/>
            <a:ext cx="6257365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A major revision:</a:t>
            </a:r>
          </a:p>
          <a:p>
            <a:endParaRPr lang="en-US" dirty="0"/>
          </a:p>
          <a:p>
            <a:r>
              <a:rPr lang="en-US" dirty="0"/>
              <a:t>Click through agreements </a:t>
            </a:r>
            <a:r>
              <a:rPr lang="en-US" b="1" dirty="0"/>
              <a:t>no longer </a:t>
            </a:r>
            <a:r>
              <a:rPr lang="en-US" dirty="0"/>
              <a:t>are required</a:t>
            </a:r>
            <a:r>
              <a:rPr lang="en-US" b="1" dirty="0"/>
              <a:t> </a:t>
            </a:r>
            <a:r>
              <a:rPr lang="en-US" dirty="0"/>
              <a:t>to be submitted in ESM as long as:</a:t>
            </a:r>
          </a:p>
          <a:p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	No signature is required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   Under $10,000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   Does not auto renew, if a payable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8388320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Definition of “Contract”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en-US" dirty="0"/>
              <a:t>A contract is any agreement between the university and another party that creates an obligation, right, or liability.</a:t>
            </a:r>
          </a:p>
          <a:p>
            <a:r>
              <a:rPr lang="en-US" dirty="0"/>
              <a:t>The title of a document does </a:t>
            </a:r>
            <a:r>
              <a:rPr lang="en-US" b="1" dirty="0"/>
              <a:t>not</a:t>
            </a:r>
            <a:r>
              <a:rPr lang="en-US" dirty="0"/>
              <a:t> affect whether the document is a contract.</a:t>
            </a:r>
          </a:p>
          <a:p>
            <a:r>
              <a:rPr lang="en-US" dirty="0"/>
              <a:t>Examples: </a:t>
            </a:r>
          </a:p>
          <a:p>
            <a:pPr lvl="1"/>
            <a:r>
              <a:rPr lang="en-US" dirty="0"/>
              <a:t>Affiliation agreements	- Quotes		</a:t>
            </a:r>
          </a:p>
          <a:p>
            <a:pPr lvl="1"/>
            <a:r>
              <a:rPr lang="en-US" dirty="0"/>
              <a:t>Game guarantees		-  Credit applications</a:t>
            </a:r>
          </a:p>
          <a:p>
            <a:pPr lvl="1"/>
            <a:r>
              <a:rPr lang="en-US" dirty="0"/>
              <a:t>Hotel agreements</a:t>
            </a:r>
          </a:p>
          <a:p>
            <a:pPr lvl="1"/>
            <a:r>
              <a:rPr lang="en-US" dirty="0"/>
              <a:t>Terms of Use</a:t>
            </a:r>
          </a:p>
          <a:p>
            <a:pPr lvl="1"/>
            <a:r>
              <a:rPr lang="en-US" dirty="0"/>
              <a:t>MOAs</a:t>
            </a:r>
          </a:p>
          <a:p>
            <a:pPr lvl="1"/>
            <a:r>
              <a:rPr lang="en-US" dirty="0"/>
              <a:t>MOUs</a:t>
            </a:r>
          </a:p>
          <a:p>
            <a:pPr lvl="1"/>
            <a:r>
              <a:rPr lang="en-US" dirty="0"/>
              <a:t>Software agreements</a:t>
            </a:r>
          </a:p>
          <a:p>
            <a:pPr lvl="1"/>
            <a:r>
              <a:rPr lang="en-US" dirty="0"/>
              <a:t>Facility Use Agreements</a:t>
            </a:r>
          </a:p>
          <a:p>
            <a:pPr marL="914400" lvl="2" indent="0">
              <a:buNone/>
            </a:pPr>
            <a:r>
              <a:rPr lang="en-US" sz="2900" dirty="0"/>
              <a:t>(Ag Pavilion, Elam Center, Smith Livestock Center, etc.)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7303769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Compliance Issues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1616"/>
            <a:ext cx="8229600" cy="5257800"/>
          </a:xfrm>
        </p:spPr>
        <p:txBody>
          <a:bodyPr>
            <a:normAutofit fontScale="70000" lnSpcReduction="20000"/>
          </a:bodyPr>
          <a:lstStyle/>
          <a:p>
            <a:r>
              <a:rPr lang="en-US" dirty="0"/>
              <a:t>Prohibited Contracts  (item XII C.)</a:t>
            </a:r>
          </a:p>
          <a:p>
            <a:pPr lvl="1"/>
            <a:r>
              <a:rPr lang="en-US" dirty="0"/>
              <a:t>Cannot contract with a State employee, including UT &amp; TBR employees, for goods/services (for six months after termination)</a:t>
            </a:r>
          </a:p>
          <a:p>
            <a:r>
              <a:rPr lang="en-US" dirty="0"/>
              <a:t>Independent Contractor (See policy FI0405).</a:t>
            </a:r>
          </a:p>
          <a:p>
            <a:pPr lvl="1"/>
            <a:r>
              <a:rPr lang="en-US" dirty="0"/>
              <a:t> For individuals:</a:t>
            </a:r>
          </a:p>
          <a:p>
            <a:pPr lvl="2"/>
            <a:r>
              <a:rPr lang="en-US" dirty="0"/>
              <a:t>Departments must decide between independent contractor vs employee</a:t>
            </a:r>
          </a:p>
          <a:p>
            <a:pPr lvl="2"/>
            <a:r>
              <a:rPr lang="en-US" dirty="0"/>
              <a:t>Use Worker Classification Questionnaire </a:t>
            </a:r>
          </a:p>
          <a:p>
            <a:pPr marL="457200" lvl="1" indent="0">
              <a:buNone/>
            </a:pPr>
            <a:r>
              <a:rPr lang="en-US" sz="2400" dirty="0">
                <a:solidFill>
                  <a:srgbClr val="FFC000"/>
                </a:solidFill>
                <a:hlinkClick r:id="rId2"/>
              </a:rPr>
              <a:t>https://finance.tennessee.edu/wp-content/uploads/forms/Workers-Classification-Questionnaire.pdf</a:t>
            </a:r>
            <a:r>
              <a:rPr lang="en-US" sz="2400" dirty="0">
                <a:solidFill>
                  <a:srgbClr val="FFC000"/>
                </a:solidFill>
              </a:rPr>
              <a:t>  </a:t>
            </a:r>
          </a:p>
          <a:p>
            <a:r>
              <a:rPr lang="en-US" dirty="0"/>
              <a:t>Purchasing Policies (for payable contracts)</a:t>
            </a:r>
          </a:p>
          <a:p>
            <a:pPr lvl="1"/>
            <a:r>
              <a:rPr lang="en-US" dirty="0"/>
              <a:t>Purchasing approval is required for payable contracts of $10,000+</a:t>
            </a:r>
          </a:p>
          <a:p>
            <a:pPr lvl="1"/>
            <a:r>
              <a:rPr lang="en-US" dirty="0"/>
              <a:t>Use PO instead of contracts when possible.</a:t>
            </a:r>
          </a:p>
          <a:p>
            <a:pPr lvl="2"/>
            <a:r>
              <a:rPr lang="en-US" dirty="0"/>
              <a:t>Usually POs for goods; contracts for services</a:t>
            </a:r>
          </a:p>
          <a:p>
            <a:pPr lvl="1"/>
            <a:r>
              <a:rPr lang="en-US" dirty="0"/>
              <a:t>Contract or PO is required for AP of $10,000+ </a:t>
            </a:r>
          </a:p>
          <a:p>
            <a:pPr lvl="1"/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1528613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sz="3200" dirty="0"/>
              <a:t>Contract Format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n-US" dirty="0"/>
          </a:p>
          <a:p>
            <a:r>
              <a:rPr lang="en-US" sz="1900" dirty="0"/>
              <a:t>Use UT templates whenever possible (See Forms on Systems Procurement website)</a:t>
            </a:r>
          </a:p>
          <a:p>
            <a:pPr lvl="1"/>
            <a:r>
              <a:rPr lang="en-US" sz="1800" dirty="0"/>
              <a:t>Includes language required by UT and/or state</a:t>
            </a:r>
          </a:p>
          <a:p>
            <a:pPr lvl="1"/>
            <a:r>
              <a:rPr lang="en-US" sz="1800" dirty="0"/>
              <a:t>Speeds the processing time</a:t>
            </a:r>
          </a:p>
          <a:p>
            <a:r>
              <a:rPr lang="en-US" sz="2000" dirty="0"/>
              <a:t>Consider using another vendor if vendor objects to UT format.</a:t>
            </a:r>
          </a:p>
          <a:p>
            <a:pPr lvl="1"/>
            <a:r>
              <a:rPr lang="en-US" sz="1800" dirty="0"/>
              <a:t>Don’t request vendor contract; send UT contract.</a:t>
            </a:r>
          </a:p>
        </p:txBody>
      </p:sp>
    </p:spTree>
    <p:extLst>
      <p:ext uri="{BB962C8B-B14F-4D97-AF65-F5344CB8AC3E}">
        <p14:creationId xmlns:p14="http://schemas.microsoft.com/office/powerpoint/2010/main" val="388642840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Responsibilities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8167"/>
            <a:ext cx="8229600" cy="4801455"/>
          </a:xfrm>
        </p:spPr>
        <p:txBody>
          <a:bodyPr>
            <a:normAutofit fontScale="40000" lnSpcReduction="20000"/>
          </a:bodyPr>
          <a:lstStyle/>
          <a:p>
            <a:pPr marL="0" indent="0">
              <a:buNone/>
            </a:pPr>
            <a:r>
              <a:rPr lang="en-US" sz="5000" b="1" dirty="0"/>
              <a:t>Department </a:t>
            </a:r>
            <a:r>
              <a:rPr lang="en-US" sz="5000" dirty="0"/>
              <a:t>(See procedures under contract policy 420</a:t>
            </a:r>
            <a:r>
              <a:rPr lang="en-US" sz="5000" b="1" dirty="0"/>
              <a:t>)</a:t>
            </a:r>
            <a:endParaRPr lang="en-US" sz="5000" dirty="0"/>
          </a:p>
          <a:p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</a:t>
            </a:r>
            <a:r>
              <a:rPr lang="en-US" sz="4000" dirty="0"/>
              <a:t>For individuals</a:t>
            </a:r>
            <a:r>
              <a:rPr lang="en-US" dirty="0"/>
              <a:t>: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3000" dirty="0"/>
              <a:t>Make determination of Independent Contractor (Workers Classification Questionnaire)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sz="3000" dirty="0"/>
              <a:t>Ensure not state employee (If so, contract with the state agency)</a:t>
            </a:r>
          </a:p>
          <a:p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</a:t>
            </a:r>
            <a:r>
              <a:rPr lang="en-US" b="1" dirty="0"/>
              <a:t>Ensure the business and operational terms are accurate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	(dates, dollar amounts, services, goods, etc.)</a:t>
            </a:r>
          </a:p>
          <a:p>
            <a:pPr marL="1828800" lvl="4" indent="0">
              <a:buNone/>
            </a:pPr>
            <a:r>
              <a:rPr lang="en-US" sz="3000" dirty="0"/>
              <a:t>Be sure to match invoice terms to contract! </a:t>
            </a:r>
          </a:p>
          <a:p>
            <a:pPr marL="1828800" lvl="4" indent="0">
              <a:buNone/>
            </a:pPr>
            <a:r>
              <a:rPr lang="en-US" sz="3000" dirty="0"/>
              <a:t>Invoice can exceed contract amount by the lesser of 15% or $100,000.</a:t>
            </a:r>
          </a:p>
          <a:p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Ensure compliance with purchasing policies, if applicable</a:t>
            </a:r>
          </a:p>
          <a:p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Timely submission for processing, including the pre-approval form</a:t>
            </a:r>
          </a:p>
          <a:p>
            <a:pPr lvl="1"/>
            <a:r>
              <a:rPr lang="en-US" dirty="0"/>
              <a:t>		At least two weeks prior to start of contract.</a:t>
            </a:r>
          </a:p>
          <a:p>
            <a:pPr lvl="1"/>
            <a:r>
              <a:rPr lang="en-US" dirty="0"/>
              <a:t>		Must be complete prior to services being rendered</a:t>
            </a:r>
          </a:p>
          <a:p>
            <a:pPr>
              <a:buFont typeface="Arial" panose="020B0604020202020204" pitchFamily="34" charset="0"/>
              <a:buChar char="•"/>
            </a:pPr>
            <a:endParaRPr lang="en-US" b="1" dirty="0"/>
          </a:p>
          <a:p>
            <a:pPr>
              <a:buFont typeface="Arial" panose="020B0604020202020204" pitchFamily="34" charset="0"/>
              <a:buChar char="•"/>
            </a:pPr>
            <a:r>
              <a:rPr lang="en-US" b="1" dirty="0"/>
              <a:t>	Comply with the terms of the contract</a:t>
            </a:r>
          </a:p>
          <a:p>
            <a:pPr>
              <a:buFont typeface="Arial" panose="020B0604020202020204" pitchFamily="34" charset="0"/>
              <a:buChar char="•"/>
            </a:pPr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        Monitor termination date and extend if necessary </a:t>
            </a:r>
          </a:p>
          <a:p>
            <a:pPr marL="0" indent="0">
              <a:buNone/>
            </a:pPr>
            <a:endParaRPr lang="en-US" dirty="0"/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Email contracts to the Contracts Office ahead of formal submission, when possible. </a:t>
            </a:r>
          </a:p>
          <a:p>
            <a:pPr>
              <a:buFont typeface="Arial" panose="020B0604020202020204" pitchFamily="34" charset="0"/>
              <a:buChar char="•"/>
            </a:pP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9867689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Responsibilities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pPr marL="0" indent="0">
              <a:buNone/>
            </a:pPr>
            <a:r>
              <a:rPr lang="en-US" b="1" dirty="0"/>
              <a:t>Contract Office </a:t>
            </a:r>
            <a:r>
              <a:rPr lang="en-US" dirty="0"/>
              <a:t>(see procedures under contract policy):</a:t>
            </a:r>
          </a:p>
          <a:p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 Negotiate legal/fiscal terms with vendor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dirty="0"/>
              <a:t>	Ensure required terms are included 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dirty="0"/>
              <a:t>	Ensure prohibited terms are excluded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  Determine if the vendor has been debarred (</a:t>
            </a:r>
            <a:r>
              <a:rPr lang="en-US"/>
              <a:t>for payables)</a:t>
            </a:r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Classify contracts as Institution Authority or System Authority</a:t>
            </a:r>
          </a:p>
          <a:p>
            <a:pPr>
              <a:buFont typeface="Arial" panose="020B0604020202020204" pitchFamily="34" charset="0"/>
              <a:buChar char="•"/>
            </a:pPr>
            <a:endParaRPr lang="en-US" dirty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	Obtain signatures of both parties and complete in                 </a:t>
            </a:r>
          </a:p>
          <a:p>
            <a:pPr marL="0" indent="0">
              <a:buNone/>
            </a:pPr>
            <a:r>
              <a:rPr lang="en-US" dirty="0"/>
              <a:t>               ESM </a:t>
            </a:r>
          </a:p>
          <a:p>
            <a:pPr lvl="1">
              <a:buFont typeface="Arial" panose="020B0604020202020204" pitchFamily="34" charset="0"/>
              <a:buChar char="•"/>
            </a:pPr>
            <a:endParaRPr lang="en-US" dirty="0"/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If department receives the completed contract, please email it to Karen Roberts  </a:t>
            </a:r>
            <a:r>
              <a:rPr lang="en-US" dirty="0">
                <a:hlinkClick r:id="rId2"/>
              </a:rPr>
              <a:t>kroberts@utm.edu</a:t>
            </a:r>
            <a:r>
              <a:rPr lang="en-US" dirty="0"/>
              <a:t>  </a:t>
            </a:r>
          </a:p>
          <a:p>
            <a:pPr lvl="1">
              <a:buFont typeface="Arial" panose="020B0604020202020204" pitchFamily="34" charset="0"/>
              <a:buChar char="•"/>
            </a:pPr>
            <a:endParaRPr lang="en-US" dirty="0"/>
          </a:p>
          <a:p>
            <a:pPr lvl="1">
              <a:buFont typeface="Arial" panose="020B0604020202020204" pitchFamily="34" charset="0"/>
              <a:buChar char="•"/>
            </a:pPr>
            <a:endParaRPr lang="en-US" dirty="0"/>
          </a:p>
          <a:p>
            <a:pPr lvl="1">
              <a:buFont typeface="Arial" panose="020B0604020202020204" pitchFamily="34" charset="0"/>
              <a:buChar char="•"/>
            </a:pP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5496865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br>
              <a:rPr lang="en-US" dirty="0"/>
            </a:br>
            <a:br>
              <a:rPr lang="en-US" dirty="0"/>
            </a:br>
            <a:r>
              <a:rPr lang="en-US" dirty="0"/>
              <a:t>Authorized Signatures for UT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endParaRPr lang="en-US" dirty="0"/>
          </a:p>
          <a:p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Institution Authority: Chancellor or Senior        Vice Chancellor for F&amp;A</a:t>
            </a:r>
            <a:br>
              <a:rPr lang="en-US" dirty="0"/>
            </a:br>
            <a:br>
              <a:rPr lang="en-US" dirty="0"/>
            </a:b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System Authority: President, Vice   Presidents, CFO</a:t>
            </a:r>
            <a:br>
              <a:rPr lang="en-US" dirty="0"/>
            </a:br>
            <a:br>
              <a:rPr lang="en-US" dirty="0"/>
            </a:br>
            <a:br>
              <a:rPr lang="en-US" dirty="0"/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617814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dirty="0"/>
              <a:t>IMPORTANT NOTE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THE ONLY ONES ON CAMPUS THAT ARE                </a:t>
            </a:r>
          </a:p>
          <a:p>
            <a:pPr marL="0" indent="0">
              <a:buNone/>
            </a:pPr>
            <a:r>
              <a:rPr lang="en-US" dirty="0"/>
              <a:t>                 AUTHORIZED TO SIGN</a:t>
            </a:r>
          </a:p>
          <a:p>
            <a:pPr marL="0" indent="0">
              <a:buNone/>
            </a:pPr>
            <a:r>
              <a:rPr lang="en-US" dirty="0"/>
              <a:t>                 CONTRACTS ARE THE </a:t>
            </a:r>
          </a:p>
          <a:p>
            <a:pPr marL="0" indent="0">
              <a:buNone/>
            </a:pPr>
            <a:r>
              <a:rPr lang="en-US" b="1" dirty="0"/>
              <a:t>                        </a:t>
            </a:r>
            <a:r>
              <a:rPr lang="en-US" b="1" dirty="0">
                <a:latin typeface="Arial Black" panose="020B0A04020102020204" pitchFamily="34" charset="0"/>
              </a:rPr>
              <a:t>CHANCELLOR</a:t>
            </a:r>
          </a:p>
          <a:p>
            <a:pPr marL="0" indent="0">
              <a:buNone/>
            </a:pPr>
            <a:r>
              <a:rPr lang="en-US" dirty="0"/>
              <a:t>                                     </a:t>
            </a:r>
            <a:r>
              <a:rPr lang="en-US" sz="1800" dirty="0"/>
              <a:t>AND</a:t>
            </a:r>
          </a:p>
          <a:p>
            <a:pPr marL="0" indent="0">
              <a:buNone/>
            </a:pPr>
            <a:r>
              <a:rPr lang="en-US" b="1" dirty="0"/>
              <a:t>            </a:t>
            </a:r>
            <a:r>
              <a:rPr lang="en-US" sz="2800" b="1" dirty="0">
                <a:latin typeface="Arial Black" panose="020B0A04020102020204" pitchFamily="34" charset="0"/>
              </a:rPr>
              <a:t>SENIOR VICE CHANCELLOR </a:t>
            </a:r>
          </a:p>
          <a:p>
            <a:pPr marL="0" indent="0">
              <a:buNone/>
            </a:pPr>
            <a:r>
              <a:rPr lang="en-US" sz="2800" b="1" dirty="0">
                <a:latin typeface="Arial Black" panose="020B0A04020102020204" pitchFamily="34" charset="0"/>
              </a:rPr>
              <a:t>                    for Finance &amp; Admin                                  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4689876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dirty="0"/>
              <a:t>IMPORTANT NOTE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Please do not send contracts directly to the Chancellor’s Office or Finance &amp; Admin for signatures.</a:t>
            </a:r>
          </a:p>
          <a:p>
            <a:pPr marL="0" indent="0">
              <a:buNone/>
            </a:pPr>
            <a:endParaRPr lang="en-US" b="1" dirty="0"/>
          </a:p>
          <a:p>
            <a:pPr marL="0" indent="0">
              <a:buNone/>
            </a:pPr>
            <a:r>
              <a:rPr lang="en-US" b="1" dirty="0"/>
              <a:t> All contracts should be entered in the </a:t>
            </a:r>
            <a:r>
              <a:rPr lang="en-US" b="1" dirty="0" err="1"/>
              <a:t>Agiloft</a:t>
            </a:r>
            <a:r>
              <a:rPr lang="en-US" b="1" dirty="0"/>
              <a:t> contract system.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6510852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lvl="7" algn="ctr" defTabSz="457200" rtl="0">
              <a:spcBef>
                <a:spcPct val="0"/>
              </a:spcBef>
            </a:pPr>
            <a:br>
              <a:rPr lang="en-US" sz="2800" b="1" dirty="0"/>
            </a:br>
            <a:r>
              <a:rPr lang="en-US" sz="2800" b="1" dirty="0"/>
              <a:t>FISCAL REVIEW COMMITTEE </a:t>
            </a:r>
            <a:br>
              <a:rPr lang="en-US" sz="2800" b="1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-1324708" y="1600200"/>
            <a:ext cx="9882554" cy="4525963"/>
          </a:xfrm>
        </p:spPr>
        <p:txBody>
          <a:bodyPr/>
          <a:lstStyle/>
          <a:p>
            <a:pPr marL="1920240" lvl="7" indent="0">
              <a:buNone/>
            </a:pPr>
            <a:r>
              <a:rPr lang="en-US" sz="1800" b="1" dirty="0"/>
              <a:t>Non-competitive contracts </a:t>
            </a:r>
            <a:r>
              <a:rPr lang="en-US" sz="1800" dirty="0"/>
              <a:t>with a term (time period) of </a:t>
            </a:r>
            <a:r>
              <a:rPr lang="en-US" sz="1800" b="1" dirty="0"/>
              <a:t>more than one year </a:t>
            </a:r>
            <a:r>
              <a:rPr lang="en-US" sz="1800" u="sng" dirty="0"/>
              <a:t>AND</a:t>
            </a:r>
            <a:r>
              <a:rPr lang="en-US" sz="1800" dirty="0"/>
              <a:t> a cumulative payable value of </a:t>
            </a:r>
            <a:r>
              <a:rPr lang="en-US" sz="1800" b="1" dirty="0"/>
              <a:t>$250,000 or more:</a:t>
            </a:r>
          </a:p>
          <a:p>
            <a:pPr marL="1920240" lvl="7" indent="0">
              <a:buNone/>
            </a:pPr>
            <a:endParaRPr lang="en-US" sz="1800" b="1" dirty="0"/>
          </a:p>
          <a:p>
            <a:pPr lvl="7"/>
            <a:r>
              <a:rPr lang="en-US" sz="1800" dirty="0"/>
              <a:t>Must be submitted at least </a:t>
            </a:r>
            <a:r>
              <a:rPr lang="en-US" sz="1800" b="1" dirty="0"/>
              <a:t>120 days prior </a:t>
            </a:r>
            <a:r>
              <a:rPr lang="en-US" sz="1800" dirty="0"/>
              <a:t>to contract start     date.</a:t>
            </a:r>
          </a:p>
          <a:p>
            <a:pPr lvl="7"/>
            <a:r>
              <a:rPr lang="en-US" sz="1800" b="1" dirty="0"/>
              <a:t>Department</a:t>
            </a:r>
            <a:r>
              <a:rPr lang="en-US" sz="1800" dirty="0"/>
              <a:t> </a:t>
            </a:r>
            <a:r>
              <a:rPr lang="en-US" sz="1800" b="1" dirty="0"/>
              <a:t>must present the contract to the committee     in person</a:t>
            </a:r>
          </a:p>
          <a:p>
            <a:pPr lvl="7"/>
            <a:r>
              <a:rPr lang="en-US" sz="1800" dirty="0"/>
              <a:t>Also applies to amendments </a:t>
            </a:r>
          </a:p>
          <a:p>
            <a:pPr lvl="7"/>
            <a:r>
              <a:rPr lang="en-US" sz="1800" dirty="0"/>
              <a:t>See procedure for exceptions</a:t>
            </a:r>
          </a:p>
          <a:p>
            <a:pPr lvl="7"/>
            <a:r>
              <a:rPr lang="en-US" sz="1800" dirty="0"/>
              <a:t>Review policy carefully and contact Purchasing when applicable</a:t>
            </a:r>
          </a:p>
          <a:p>
            <a:pPr lvl="7"/>
            <a:r>
              <a:rPr lang="en-US" sz="1800" dirty="0"/>
              <a:t>Committee is made up of Tennessee legislators </a:t>
            </a:r>
            <a:r>
              <a:rPr lang="en-US" sz="1800" b="1" dirty="0"/>
              <a:t>	</a:t>
            </a:r>
          </a:p>
          <a:p>
            <a:pPr marL="3200400" lvl="7" indent="0">
              <a:buNone/>
            </a:pPr>
            <a:endParaRPr lang="en-US" sz="1800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909765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Contract Website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5688" y="1600200"/>
            <a:ext cx="8341112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000" dirty="0">
                <a:solidFill>
                  <a:srgbClr val="FFC000"/>
                </a:solidFill>
                <a:hlinkClick r:id="rId2"/>
              </a:rPr>
              <a:t>https://www.utm.edu/offices-and-services/division-of-finance-and-administration/contracts.php</a:t>
            </a:r>
            <a:r>
              <a:rPr lang="en-US" sz="2000" dirty="0">
                <a:solidFill>
                  <a:srgbClr val="FFC000"/>
                </a:solidFill>
              </a:rPr>
              <a:t> </a:t>
            </a:r>
          </a:p>
          <a:p>
            <a:pPr marL="0" indent="0">
              <a:buNone/>
            </a:pPr>
            <a:r>
              <a:rPr lang="en-US" dirty="0"/>
              <a:t>	</a:t>
            </a:r>
          </a:p>
          <a:p>
            <a:pPr marL="0" indent="0">
              <a:buNone/>
            </a:pPr>
            <a:r>
              <a:rPr lang="en-US" dirty="0"/>
              <a:t>	</a:t>
            </a:r>
            <a:r>
              <a:rPr lang="en-US" u="sng" dirty="0">
                <a:hlinkClick r:id="rId3"/>
              </a:rPr>
              <a:t>www.utm.edu</a:t>
            </a:r>
            <a:r>
              <a:rPr lang="en-US" u="sng" dirty="0"/>
              <a:t> </a:t>
            </a:r>
          </a:p>
          <a:p>
            <a:pPr marL="0" indent="0">
              <a:buNone/>
            </a:pPr>
            <a:r>
              <a:rPr lang="en-US" dirty="0"/>
              <a:t>		A-Z Listing</a:t>
            </a:r>
          </a:p>
          <a:p>
            <a:pPr marL="0" indent="0">
              <a:buNone/>
            </a:pPr>
            <a:r>
              <a:rPr lang="en-US" dirty="0"/>
              <a:t>		Finance and Administration</a:t>
            </a:r>
          </a:p>
          <a:p>
            <a:pPr marL="0" indent="0">
              <a:buNone/>
            </a:pPr>
            <a:r>
              <a:rPr lang="en-US" dirty="0"/>
              <a:t>		Contracts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02481499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5819775" cy="963148"/>
          </a:xfrm>
        </p:spPr>
        <p:txBody>
          <a:bodyPr>
            <a:normAutofit/>
          </a:bodyPr>
          <a:lstStyle/>
          <a:p>
            <a:r>
              <a:rPr lang="en-US" sz="3200" dirty="0"/>
              <a:t>              Contract Resources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199" y="1237786"/>
            <a:ext cx="8441473" cy="4888378"/>
          </a:xfrm>
        </p:spPr>
        <p:txBody>
          <a:bodyPr>
            <a:normAutofit lnSpcReduction="10000"/>
          </a:bodyPr>
          <a:lstStyle/>
          <a:p>
            <a:r>
              <a:rPr lang="en-US" dirty="0"/>
              <a:t>Submit a contract review request </a:t>
            </a:r>
            <a:r>
              <a:rPr lang="en-US" sz="3000" dirty="0"/>
              <a:t>(Contract Management System/UT Portal)</a:t>
            </a:r>
          </a:p>
          <a:p>
            <a:r>
              <a:rPr lang="en-US" dirty="0"/>
              <a:t>UT Contract Administration website</a:t>
            </a:r>
          </a:p>
          <a:p>
            <a:pPr marL="0" indent="0">
              <a:buNone/>
            </a:pPr>
            <a:r>
              <a:rPr lang="en-US" sz="2800" dirty="0">
                <a:hlinkClick r:id="rId2"/>
              </a:rPr>
              <a:t>https://procurement.tennessee.edu/contracts/</a:t>
            </a:r>
            <a:endParaRPr lang="en-US" sz="2800" dirty="0"/>
          </a:p>
          <a:p>
            <a:pPr marL="0" indent="0">
              <a:buNone/>
            </a:pPr>
            <a:endParaRPr lang="en-US" sz="2800" dirty="0"/>
          </a:p>
          <a:p>
            <a:pPr marL="0" indent="0">
              <a:buNone/>
            </a:pPr>
            <a:r>
              <a:rPr lang="en-US" sz="2800" dirty="0"/>
              <a:t>Select Training Resources – Contract Management Training</a:t>
            </a:r>
          </a:p>
          <a:p>
            <a:pPr lvl="1"/>
            <a:r>
              <a:rPr lang="en-US" dirty="0"/>
              <a:t>Video Training</a:t>
            </a:r>
          </a:p>
          <a:p>
            <a:pPr lvl="1"/>
            <a:r>
              <a:rPr lang="en-US" dirty="0"/>
              <a:t>Tips for submitting a contract</a:t>
            </a:r>
          </a:p>
          <a:p>
            <a:pPr lvl="1"/>
            <a:r>
              <a:rPr lang="en-US" dirty="0"/>
              <a:t>Step by step instructions</a:t>
            </a:r>
          </a:p>
        </p:txBody>
      </p:sp>
    </p:spTree>
    <p:extLst>
      <p:ext uri="{BB962C8B-B14F-4D97-AF65-F5344CB8AC3E}">
        <p14:creationId xmlns:p14="http://schemas.microsoft.com/office/powerpoint/2010/main" val="3994059143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Contact Information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37785"/>
            <a:ext cx="8229600" cy="5263375"/>
          </a:xfrm>
        </p:spPr>
        <p:txBody>
          <a:bodyPr>
            <a:normAutofit fontScale="85000" lnSpcReduction="20000"/>
          </a:bodyPr>
          <a:lstStyle/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Joe Croom (contracts)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>
                <a:hlinkClick r:id="rId2"/>
              </a:rPr>
              <a:t>joecroom@utm.edu</a:t>
            </a:r>
            <a:r>
              <a:rPr lang="en-US" dirty="0"/>
              <a:t> 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731-881-7812</a:t>
            </a:r>
          </a:p>
          <a:p>
            <a:pPr marL="0" indent="0" algn="ctr">
              <a:spcBef>
                <a:spcPts val="0"/>
              </a:spcBef>
              <a:buNone/>
            </a:pPr>
            <a:endParaRPr lang="en-US" dirty="0"/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Keith Lawrence (procurement)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>
                <a:hlinkClick r:id="rId3"/>
              </a:rPr>
              <a:t>klawren9@utm.edu</a:t>
            </a:r>
            <a:r>
              <a:rPr lang="en-US" dirty="0"/>
              <a:t> 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731-881-7824</a:t>
            </a:r>
          </a:p>
          <a:p>
            <a:pPr marL="0" indent="0" algn="ctr">
              <a:spcBef>
                <a:spcPts val="0"/>
              </a:spcBef>
              <a:buNone/>
            </a:pPr>
            <a:endParaRPr lang="en-US" dirty="0"/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Lori Donavant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>
                <a:hlinkClick r:id="rId4"/>
              </a:rPr>
              <a:t>ldonavant@utm.edu</a:t>
            </a:r>
            <a:r>
              <a:rPr lang="en-US" dirty="0"/>
              <a:t> 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731-881-3826</a:t>
            </a:r>
          </a:p>
          <a:p>
            <a:pPr marL="0" indent="0" algn="ctr">
              <a:spcBef>
                <a:spcPts val="0"/>
              </a:spcBef>
              <a:buNone/>
            </a:pPr>
            <a:endParaRPr lang="en-US" dirty="0"/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Heather Hodges(contract entry)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>
                <a:hlinkClick r:id="rId5"/>
              </a:rPr>
              <a:t>hhodges7@utm.edu</a:t>
            </a:r>
            <a:r>
              <a:rPr lang="en-US" dirty="0"/>
              <a:t> </a:t>
            </a:r>
          </a:p>
          <a:p>
            <a:pPr marL="0" indent="0" algn="ctr">
              <a:spcBef>
                <a:spcPts val="0"/>
              </a:spcBef>
              <a:buNone/>
            </a:pPr>
            <a:r>
              <a:rPr lang="en-US" dirty="0"/>
              <a:t>731-881-3810</a:t>
            </a:r>
          </a:p>
        </p:txBody>
      </p:sp>
    </p:spTree>
    <p:extLst>
      <p:ext uri="{BB962C8B-B14F-4D97-AF65-F5344CB8AC3E}">
        <p14:creationId xmlns:p14="http://schemas.microsoft.com/office/powerpoint/2010/main" val="2839811718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br>
              <a:rPr lang="en-US" dirty="0"/>
            </a:br>
            <a:br>
              <a:rPr lang="en-US" dirty="0"/>
            </a:br>
            <a:br>
              <a:rPr lang="en-US" dirty="0"/>
            </a:br>
            <a:br>
              <a:rPr lang="en-US" dirty="0"/>
            </a:br>
            <a:br>
              <a:rPr lang="en-US" dirty="0"/>
            </a:br>
            <a:r>
              <a:rPr lang="en-US" dirty="0"/>
              <a:t>Questions? </a:t>
            </a:r>
          </a:p>
        </p:txBody>
      </p:sp>
    </p:spTree>
    <p:extLst>
      <p:ext uri="{BB962C8B-B14F-4D97-AF65-F5344CB8AC3E}">
        <p14:creationId xmlns:p14="http://schemas.microsoft.com/office/powerpoint/2010/main" val="94427441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Post Test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T/F	The UT Martin Provost is the only person on campus that can sign contracts.</a:t>
            </a:r>
          </a:p>
          <a:p>
            <a:r>
              <a:rPr lang="en-US" dirty="0"/>
              <a:t>T/F	A memorandum of agreement (MOA) has to be processed as a contract.</a:t>
            </a:r>
          </a:p>
          <a:p>
            <a:r>
              <a:rPr lang="en-US" dirty="0"/>
              <a:t>T/F	The Purchasing Office determines if an individual is an independent           contractor. </a:t>
            </a:r>
          </a:p>
        </p:txBody>
      </p:sp>
    </p:spTree>
    <p:extLst>
      <p:ext uri="{BB962C8B-B14F-4D97-AF65-F5344CB8AC3E}">
        <p14:creationId xmlns:p14="http://schemas.microsoft.com/office/powerpoint/2010/main" val="1931486816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T/F	The standard UT template for a payable contract is available on the contracts website.</a:t>
            </a:r>
          </a:p>
          <a:p>
            <a:r>
              <a:rPr lang="en-US" dirty="0"/>
              <a:t> T/F	Affiliation agreements must be processed as any other contract.</a:t>
            </a:r>
          </a:p>
        </p:txBody>
      </p:sp>
    </p:spTree>
    <p:extLst>
      <p:ext uri="{BB962C8B-B14F-4D97-AF65-F5344CB8AC3E}">
        <p14:creationId xmlns:p14="http://schemas.microsoft.com/office/powerpoint/2010/main" val="41387203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UT Martin 1">
      <a:dk1>
        <a:srgbClr val="000000"/>
      </a:dk1>
      <a:lt1>
        <a:sysClr val="window" lastClr="FFFFFF"/>
      </a:lt1>
      <a:dk2>
        <a:srgbClr val="0D1C37"/>
      </a:dk2>
      <a:lt2>
        <a:srgbClr val="EBE8E1"/>
      </a:lt2>
      <a:accent1>
        <a:srgbClr val="F06A1A"/>
      </a:accent1>
      <a:accent2>
        <a:srgbClr val="505153"/>
      </a:accent2>
      <a:accent3>
        <a:srgbClr val="F06A1A"/>
      </a:accent3>
      <a:accent4>
        <a:srgbClr val="0D1C37"/>
      </a:accent4>
      <a:accent5>
        <a:srgbClr val="F06A1A"/>
      </a:accent5>
      <a:accent6>
        <a:srgbClr val="0D1C37"/>
      </a:accent6>
      <a:hlink>
        <a:srgbClr val="0D1C37"/>
      </a:hlink>
      <a:folHlink>
        <a:srgbClr val="F06A1A"/>
      </a:folHlink>
    </a:clrScheme>
    <a:fontScheme name="Kilter">
      <a:majorFont>
        <a:latin typeface="Rockwell"/>
        <a:ea typeface=""/>
        <a:cs typeface=""/>
        <a:font script="Grek" typeface="Cambria"/>
        <a:font script="Cyrl" typeface="Cambria"/>
        <a:font script="Jpan" typeface="ＭＳ 明朝"/>
        <a:font script="Hang" typeface="바탕"/>
        <a:font script="Hans" typeface="方正姚体"/>
        <a:font script="Hant" typeface="微軟正黑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Rockwell"/>
        <a:ea typeface=""/>
        <a:cs typeface=""/>
        <a:font script="Grek" typeface="Cambria"/>
        <a:font script="Cyrl" typeface="Cambria"/>
        <a:font script="Jpan" typeface="ＭＳ 明朝"/>
        <a:font script="Hang" typeface="바탕"/>
        <a:font script="Hans" typeface="方正姚体"/>
        <a:font script="Hant" typeface="標楷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C043ADEBE4E367499C7BA1A65777304C" ma:contentTypeVersion="15" ma:contentTypeDescription="Create a new document." ma:contentTypeScope="" ma:versionID="526978cf05a8692bc036b5c76b0f56bb">
  <xsd:schema xmlns:xsd="http://www.w3.org/2001/XMLSchema" xmlns:xs="http://www.w3.org/2001/XMLSchema" xmlns:p="http://schemas.microsoft.com/office/2006/metadata/properties" xmlns:ns2="5b50c34e-962c-4499-ad63-57ab47b4b1ca" xmlns:ns3="7d7a87b8-c3d8-4b37-be78-df08a0fd264f" targetNamespace="http://schemas.microsoft.com/office/2006/metadata/properties" ma:root="true" ma:fieldsID="62a3a05cd528c3af8936fd9607536f79" ns2:_="" ns3:_="">
    <xsd:import namespace="5b50c34e-962c-4499-ad63-57ab47b4b1ca"/>
    <xsd:import namespace="7d7a87b8-c3d8-4b37-be78-df08a0fd264f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MediaServiceSearchProperties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DateTaken" minOccurs="0"/>
                <xsd:element ref="ns2:MediaServiceOCR" minOccurs="0"/>
                <xsd:element ref="ns2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b50c34e-962c-4499-ad63-57ab47b4b1ca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2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ObjectDetectorVersions" ma:index="13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6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8" nillable="true" ma:taxonomy="true" ma:internalName="lcf76f155ced4ddcb4097134ff3c332f" ma:taxonomyFieldName="MediaServiceImageTags" ma:displayName="Image Tags" ma:readOnly="false" ma:fieldId="{5cf76f15-5ced-4ddc-b409-7134ff3c332f}" ma:taxonomyMulti="true" ma:sspId="c8ab95b9-39aa-4b9d-a2e7-0451eedf9b88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DateTaken" ma:index="20" nillable="true" ma:displayName="MediaServiceDateTaken" ma:description="" ma:hidden="true" ma:indexed="true" ma:internalName="MediaServiceDateTaken" ma:readOnly="true">
      <xsd:simpleType>
        <xsd:restriction base="dms:Text"/>
      </xsd:simpleType>
    </xsd:element>
    <xsd:element name="MediaServiceOCR" ma:index="21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22" nillable="true" ma:displayName="Location" ma:description="" ma:indexed="true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d7a87b8-c3d8-4b37-be78-df08a0fd264f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19" nillable="true" ma:displayName="Taxonomy Catch All Column" ma:hidden="true" ma:list="{9cc1529a-6a8c-4cbe-9b7f-09f5660a1aa4}" ma:internalName="TaxCatchAll" ma:showField="CatchAllData" ma:web="7d7a87b8-c3d8-4b37-be78-df08a0fd264f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5b50c34e-962c-4499-ad63-57ab47b4b1ca">
      <Terms xmlns="http://schemas.microsoft.com/office/infopath/2007/PartnerControls"/>
    </lcf76f155ced4ddcb4097134ff3c332f>
    <TaxCatchAll xmlns="7d7a87b8-c3d8-4b37-be78-df08a0fd264f" xsi:nil="true"/>
  </documentManagement>
</p:properties>
</file>

<file path=customXml/itemProps1.xml><?xml version="1.0" encoding="utf-8"?>
<ds:datastoreItem xmlns:ds="http://schemas.openxmlformats.org/officeDocument/2006/customXml" ds:itemID="{87D2A1B0-FF3E-4009-940D-AED0EB70AA20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31C3A48F-163A-4AE4-8098-6B4B79F91032}"/>
</file>

<file path=customXml/itemProps3.xml><?xml version="1.0" encoding="utf-8"?>
<ds:datastoreItem xmlns:ds="http://schemas.openxmlformats.org/officeDocument/2006/customXml" ds:itemID="{7B6F2769-7194-4217-93D3-3AF3A4742282}">
  <ds:schemaRefs>
    <ds:schemaRef ds:uri="http://www.w3.org/XML/1998/namespace"/>
    <ds:schemaRef ds:uri="http://purl.org/dc/elements/1.1/"/>
    <ds:schemaRef ds:uri="http://purl.org/dc/dcmitype/"/>
    <ds:schemaRef ds:uri="http://schemas.microsoft.com/office/2006/documentManagement/types"/>
    <ds:schemaRef ds:uri="http://schemas.microsoft.com/office/2006/metadata/properties"/>
    <ds:schemaRef ds:uri="http://purl.org/dc/terms/"/>
    <ds:schemaRef ds:uri="http://schemas.microsoft.com/sharepoint/v3/fields"/>
    <ds:schemaRef ds:uri="http://schemas.microsoft.com/office/infopath/2007/PartnerControls"/>
    <ds:schemaRef ds:uri="http://schemas.openxmlformats.org/package/2006/metadata/core-properties"/>
    <ds:schemaRef ds:uri="5b50c34e-962c-4499-ad63-57ab47b4b1ca"/>
    <ds:schemaRef ds:uri="7d7a87b8-c3d8-4b37-be78-df08a0fd264f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UTMartinPPTemplate01</Template>
  <TotalTime>2060</TotalTime>
  <Words>1663</Words>
  <Application>Microsoft Office PowerPoint</Application>
  <PresentationFormat>On-screen Show (4:3)</PresentationFormat>
  <Paragraphs>270</Paragraphs>
  <Slides>29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5" baseType="lpstr">
      <vt:lpstr>Arial</vt:lpstr>
      <vt:lpstr>Arial Black</vt:lpstr>
      <vt:lpstr>Calibri</vt:lpstr>
      <vt:lpstr>Rockwell</vt:lpstr>
      <vt:lpstr>Wingdings</vt:lpstr>
      <vt:lpstr>Office Theme</vt:lpstr>
      <vt:lpstr>UT Martin Contact &amp; Procurement Policy Training</vt:lpstr>
      <vt:lpstr>Fiscal Policy</vt:lpstr>
      <vt:lpstr>Procurement</vt:lpstr>
      <vt:lpstr>Procurement</vt:lpstr>
      <vt:lpstr>Procurement</vt:lpstr>
      <vt:lpstr>Procurement</vt:lpstr>
      <vt:lpstr>Procurement</vt:lpstr>
      <vt:lpstr>Procurement - NCJ</vt:lpstr>
      <vt:lpstr>Procurement-NCJ</vt:lpstr>
      <vt:lpstr>Contract Pre-Approval Form</vt:lpstr>
      <vt:lpstr>Pre Test</vt:lpstr>
      <vt:lpstr>PowerPoint Presentation</vt:lpstr>
      <vt:lpstr>Contracts UT Fiscal Policy 420</vt:lpstr>
      <vt:lpstr>PowerPoint Presentation</vt:lpstr>
      <vt:lpstr>Definition of “Contract” </vt:lpstr>
      <vt:lpstr>Compliance Issues</vt:lpstr>
      <vt:lpstr> Contract Format </vt:lpstr>
      <vt:lpstr>Responsibilities </vt:lpstr>
      <vt:lpstr>Responsibilities </vt:lpstr>
      <vt:lpstr>   Authorized Signatures for UT </vt:lpstr>
      <vt:lpstr> IMPORTANT NOTE</vt:lpstr>
      <vt:lpstr> IMPORTANT NOTE</vt:lpstr>
      <vt:lpstr> FISCAL REVIEW COMMITTEE  </vt:lpstr>
      <vt:lpstr>Contract Website</vt:lpstr>
      <vt:lpstr>              Contract Resources</vt:lpstr>
      <vt:lpstr>Contact Information</vt:lpstr>
      <vt:lpstr>      Questions? </vt:lpstr>
      <vt:lpstr>Post Test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Donavant, Lori</cp:lastModifiedBy>
  <cp:revision>121</cp:revision>
  <cp:lastPrinted>2023-10-24T13:36:56Z</cp:lastPrinted>
  <dcterms:created xsi:type="dcterms:W3CDTF">2016-08-22T13:47:18Z</dcterms:created>
  <dcterms:modified xsi:type="dcterms:W3CDTF">2025-02-12T22:09:27Z</dcterms:modified>
  <cp:contentStatus>Draft</cp:contentStatus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0x010100C043ADEBE4E367499C7BA1A65777304C</vt:lpwstr>
  </property>
  <property fmtid="{D5CDD505-2E9C-101B-9397-08002B2CF9AE}" pid="3" name="Order">
    <vt:r8>38610400</vt:r8>
  </property>
  <property fmtid="{D5CDD505-2E9C-101B-9397-08002B2CF9AE}" pid="4" name="MediaServiceImageTags">
    <vt:lpwstr/>
  </property>
</Properties>
</file>