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4"/>
  </p:notesMasterIdLst>
  <p:sldIdLst>
    <p:sldId id="256" r:id="rId5"/>
    <p:sldId id="272" r:id="rId6"/>
    <p:sldId id="284" r:id="rId7"/>
    <p:sldId id="273" r:id="rId8"/>
    <p:sldId id="280" r:id="rId9"/>
    <p:sldId id="274" r:id="rId10"/>
    <p:sldId id="275" r:id="rId11"/>
    <p:sldId id="276" r:id="rId12"/>
    <p:sldId id="283" r:id="rId13"/>
    <p:sldId id="258" r:id="rId14"/>
    <p:sldId id="257" r:id="rId15"/>
    <p:sldId id="270" r:id="rId16"/>
    <p:sldId id="285" r:id="rId17"/>
    <p:sldId id="282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86" r:id="rId26"/>
    <p:sldId id="266" r:id="rId27"/>
    <p:sldId id="277" r:id="rId28"/>
    <p:sldId id="278" r:id="rId29"/>
    <p:sldId id="281" r:id="rId30"/>
    <p:sldId id="268" r:id="rId31"/>
    <p:sldId id="269" r:id="rId32"/>
    <p:sldId id="271" r:id="rId3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1" autoAdjust="0"/>
    <p:restoredTop sz="94674"/>
  </p:normalViewPr>
  <p:slideViewPr>
    <p:cSldViewPr snapToGrid="0" snapToObjects="1">
      <p:cViewPr varScale="1">
        <p:scale>
          <a:sx n="80" d="100"/>
          <a:sy n="80" d="100"/>
        </p:scale>
        <p:origin x="120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672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8EE118B1-6873-4A43-A867-6B31DC1FF380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8FD53A61-5EA7-4B5B-9A41-442A4D2AC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1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53A61-5EA7-4B5B-9A41-442A4D2ACA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3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m.ed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olicy.tennessee.edu/policy/fi042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inance.tennessee.edu/wp-content/uploads/forms/Workers-Classification-Questionnaire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kroberts@utm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olicy.tennessee.ed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m.edu/" TargetMode="External"/><Relationship Id="rId2" Type="http://schemas.openxmlformats.org/officeDocument/2006/relationships/hyperlink" Target="https://www.utm.edu/offices-and-services/division-of-finance-and-administration/contracts.php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procurement.tennessee.edu/contracts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klawren9@utm.edu" TargetMode="External"/><Relationship Id="rId2" Type="http://schemas.openxmlformats.org/officeDocument/2006/relationships/hyperlink" Target="mailto:joecroom@utm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roberts@utm.edu" TargetMode="External"/><Relationship Id="rId4" Type="http://schemas.openxmlformats.org/officeDocument/2006/relationships/hyperlink" Target="mailto:ldonavant@utm.edu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olicy.tennessee.edu/wp-content/uploads/FI0405-Procurement-203_29-1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UT Martin Contact &amp; Procurement Policy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Policy &amp; Process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October 2023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Joe Croom and Lori Donavant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9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/>
              <a:t>Contract Pre-Approval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000" dirty="0"/>
              <a:t>Academic Department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Vendor outside the US/Foreign Vendor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Intellectual Property </a:t>
            </a:r>
            <a:r>
              <a:rPr lang="en-US" sz="1300" dirty="0"/>
              <a:t>(publications, copyrights, patents, trademarks)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Software, Online, or IT Related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Dual Services to Other Agencies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Accounts Receivables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Grants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500" dirty="0"/>
              <a:t>Dynamic Form – </a:t>
            </a:r>
            <a:r>
              <a:rPr lang="en-US" sz="26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www.utm.edu</a:t>
            </a:r>
            <a:endParaRPr lang="en-US" sz="2600" dirty="0">
              <a:solidFill>
                <a:schemeClr val="accent3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500" dirty="0"/>
              <a:t>		Menu&gt;Offices &amp; Services&gt;F (Forms)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92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T/F    My department head can sign contracts for UT Martin.</a:t>
            </a:r>
          </a:p>
          <a:p>
            <a:r>
              <a:rPr lang="en-US" dirty="0"/>
              <a:t>T/F	A “contract” is different than an “agreement”.</a:t>
            </a:r>
          </a:p>
          <a:p>
            <a:r>
              <a:rPr lang="en-US" dirty="0"/>
              <a:t>T/F	My dean/director can sign contracts for UT Martin as long as the amount doesn’t exceed $9,999.99.  </a:t>
            </a:r>
          </a:p>
        </p:txBody>
      </p:sp>
    </p:spTree>
    <p:extLst>
      <p:ext uri="{BB962C8B-B14F-4D97-AF65-F5344CB8AC3E}">
        <p14:creationId xmlns:p14="http://schemas.microsoft.com/office/powerpoint/2010/main" val="363856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T/F	The Fiscal Review Committee is the UT Martin committee implementing budget cuts.</a:t>
            </a:r>
          </a:p>
          <a:p>
            <a:r>
              <a:rPr lang="en-US" dirty="0"/>
              <a:t>T/F	The UT Martin Contracts Office ensures compliance with contract terms. </a:t>
            </a:r>
          </a:p>
        </p:txBody>
      </p:sp>
    </p:spTree>
    <p:extLst>
      <p:ext uri="{BB962C8B-B14F-4D97-AF65-F5344CB8AC3E}">
        <p14:creationId xmlns:p14="http://schemas.microsoft.com/office/powerpoint/2010/main" val="147997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Contracts</a:t>
            </a:r>
            <a:br>
              <a:rPr lang="en-US" dirty="0"/>
            </a:br>
            <a:r>
              <a:rPr lang="en-US" dirty="0"/>
              <a:t>UT Fiscal Policy 420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Last updated on 6/01/2023</a:t>
            </a:r>
          </a:p>
          <a:p>
            <a:r>
              <a:rPr lang="en-US" dirty="0"/>
              <a:t>Online at: </a:t>
            </a:r>
            <a:r>
              <a:rPr lang="en-US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https://policy.tennessee.edu/policy/fi0420</a:t>
            </a:r>
            <a:r>
              <a:rPr lang="en-US" dirty="0">
                <a:solidFill>
                  <a:schemeClr val="accent3"/>
                </a:solidFill>
              </a:rPr>
              <a:t>-contracts/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sz="2600" dirty="0"/>
              <a:t>A major rewrite; consists of the policy plus procedures for: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Contract Office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Department Review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Dual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Fiscal Review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Other State Review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Sponsored Programs</a:t>
            </a:r>
          </a:p>
          <a:p>
            <a:pPr marL="223838" lvl="1">
              <a:spcBef>
                <a:spcPts val="1600"/>
              </a:spcBef>
              <a:buFont typeface="Arial" pitchFamily="34" charset="0"/>
              <a:buChar char="•"/>
            </a:pPr>
            <a:r>
              <a:rPr lang="en-US" sz="2400" dirty="0"/>
              <a:t>Currently applies to sponsored grants and contracts (restricted receivables) at UTM. See the system procedure.</a:t>
            </a:r>
          </a:p>
          <a:p>
            <a:r>
              <a:rPr lang="en-US" dirty="0"/>
              <a:t>Applies to all contracts EXCEPT:</a:t>
            </a:r>
          </a:p>
          <a:p>
            <a:pPr lvl="1"/>
            <a:r>
              <a:rPr lang="en-US" dirty="0"/>
              <a:t>Procurement (see policy 405)</a:t>
            </a:r>
          </a:p>
          <a:p>
            <a:pPr lvl="1"/>
            <a:r>
              <a:rPr lang="en-US" dirty="0"/>
              <a:t>Real property (see policy 620 for purchase &amp; sale; policy 625 for leases)</a:t>
            </a:r>
          </a:p>
          <a:p>
            <a:pPr lvl="1"/>
            <a:r>
              <a:rPr lang="en-US" dirty="0"/>
              <a:t>Contracts for legal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0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07C32C-055B-DC40-A81D-D5C844E9E450}"/>
              </a:ext>
            </a:extLst>
          </p:cNvPr>
          <p:cNvSpPr txBox="1"/>
          <p:nvPr/>
        </p:nvSpPr>
        <p:spPr>
          <a:xfrm>
            <a:off x="968188" y="1353671"/>
            <a:ext cx="62573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major revision:</a:t>
            </a:r>
          </a:p>
          <a:p>
            <a:endParaRPr lang="en-US" dirty="0"/>
          </a:p>
          <a:p>
            <a:r>
              <a:rPr lang="en-US" dirty="0"/>
              <a:t>Click through agreements </a:t>
            </a:r>
            <a:r>
              <a:rPr lang="en-US" b="1" dirty="0"/>
              <a:t>no longer </a:t>
            </a:r>
            <a:r>
              <a:rPr lang="en-US" dirty="0"/>
              <a:t>are required</a:t>
            </a:r>
            <a:r>
              <a:rPr lang="en-US" b="1" dirty="0"/>
              <a:t> </a:t>
            </a:r>
            <a:r>
              <a:rPr lang="en-US" dirty="0"/>
              <a:t>to be submitted in ESM as long as: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No signature is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Under $10,000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Does not auto renew, if a payable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83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“Contract”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contract is any agreement between the university and another party that creates an obligation, right, or liability.</a:t>
            </a:r>
          </a:p>
          <a:p>
            <a:r>
              <a:rPr lang="en-US" dirty="0"/>
              <a:t>The title of a document does </a:t>
            </a:r>
            <a:r>
              <a:rPr lang="en-US" b="1" dirty="0"/>
              <a:t>not</a:t>
            </a:r>
            <a:r>
              <a:rPr lang="en-US" dirty="0"/>
              <a:t> affect whether the document is a contract.</a:t>
            </a:r>
          </a:p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Affiliation agreements	- Quotes		</a:t>
            </a:r>
          </a:p>
          <a:p>
            <a:pPr lvl="1"/>
            <a:r>
              <a:rPr lang="en-US" dirty="0"/>
              <a:t>Game guarantees		-  Credit applications</a:t>
            </a:r>
          </a:p>
          <a:p>
            <a:pPr lvl="1"/>
            <a:r>
              <a:rPr lang="en-US" dirty="0"/>
              <a:t>Hotel agreements</a:t>
            </a:r>
          </a:p>
          <a:p>
            <a:pPr lvl="1"/>
            <a:r>
              <a:rPr lang="en-US" dirty="0"/>
              <a:t>Terms of Use</a:t>
            </a:r>
          </a:p>
          <a:p>
            <a:pPr lvl="1"/>
            <a:r>
              <a:rPr lang="en-US" dirty="0"/>
              <a:t>MOAs</a:t>
            </a:r>
          </a:p>
          <a:p>
            <a:pPr lvl="1"/>
            <a:r>
              <a:rPr lang="en-US" dirty="0"/>
              <a:t>MOUs</a:t>
            </a:r>
          </a:p>
          <a:p>
            <a:pPr lvl="1"/>
            <a:r>
              <a:rPr lang="en-US" dirty="0"/>
              <a:t>Software agreements</a:t>
            </a:r>
          </a:p>
          <a:p>
            <a:pPr lvl="1"/>
            <a:r>
              <a:rPr lang="en-US" dirty="0"/>
              <a:t>Facility Use Agreements</a:t>
            </a:r>
          </a:p>
          <a:p>
            <a:pPr marL="914400" lvl="2" indent="0">
              <a:buNone/>
            </a:pPr>
            <a:r>
              <a:rPr lang="en-US" sz="2900" dirty="0"/>
              <a:t>(Ag Pavilion, Elam Center, Smith Livestock Center,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37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616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Prohibited Contracts  (item XII C.)</a:t>
            </a:r>
          </a:p>
          <a:p>
            <a:pPr lvl="1"/>
            <a:r>
              <a:rPr lang="en-US" dirty="0"/>
              <a:t>Cannot contract with a State employee, including UT &amp; TBR employees, for goods/services (for six months after termination)</a:t>
            </a:r>
          </a:p>
          <a:p>
            <a:r>
              <a:rPr lang="en-US" dirty="0"/>
              <a:t>Independent Contractor (See policy FI0540).</a:t>
            </a:r>
          </a:p>
          <a:p>
            <a:pPr lvl="1"/>
            <a:r>
              <a:rPr lang="en-US" dirty="0"/>
              <a:t> For individuals:</a:t>
            </a:r>
          </a:p>
          <a:p>
            <a:pPr lvl="2"/>
            <a:r>
              <a:rPr lang="en-US" dirty="0"/>
              <a:t>Departments must decide between independent contractor vs employee</a:t>
            </a:r>
          </a:p>
          <a:p>
            <a:pPr lvl="2"/>
            <a:r>
              <a:rPr lang="en-US" dirty="0"/>
              <a:t>Use Worker Classification Questionnaire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C000"/>
                </a:solidFill>
                <a:hlinkClick r:id="rId2"/>
              </a:rPr>
              <a:t>https://finance.tennessee.edu/wp-content/uploads/forms/Workers-Classification-Questionnaire.pdf</a:t>
            </a:r>
            <a:r>
              <a:rPr lang="en-US" sz="2400" dirty="0">
                <a:solidFill>
                  <a:srgbClr val="FFC000"/>
                </a:solidFill>
              </a:rPr>
              <a:t>  </a:t>
            </a:r>
          </a:p>
          <a:p>
            <a:r>
              <a:rPr lang="en-US" dirty="0"/>
              <a:t>Purchasing Policies (for payable contracts)</a:t>
            </a:r>
          </a:p>
          <a:p>
            <a:pPr lvl="1"/>
            <a:r>
              <a:rPr lang="en-US" dirty="0"/>
              <a:t>Purchasing approval is required for payable contracts of $10,000+</a:t>
            </a:r>
          </a:p>
          <a:p>
            <a:pPr lvl="1"/>
            <a:r>
              <a:rPr lang="en-US" dirty="0"/>
              <a:t>Use PO instead of contracts when possible.</a:t>
            </a:r>
          </a:p>
          <a:p>
            <a:pPr lvl="2"/>
            <a:r>
              <a:rPr lang="en-US" dirty="0"/>
              <a:t>Usually POs for goods; contracts for services</a:t>
            </a:r>
          </a:p>
          <a:p>
            <a:pPr lvl="1"/>
            <a:r>
              <a:rPr lang="en-US" dirty="0"/>
              <a:t>Contract or PO is required for AP of $10,000+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Contracts are required for AR of $10,000+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86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200" dirty="0"/>
              <a:t>Contract Format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1900" dirty="0"/>
              <a:t>Use UT templates whenever possible (See Forms on Systems Procurement website)</a:t>
            </a:r>
          </a:p>
          <a:p>
            <a:pPr lvl="1"/>
            <a:r>
              <a:rPr lang="en-US" sz="1800" dirty="0"/>
              <a:t>Includes language required by UT and/or state</a:t>
            </a:r>
          </a:p>
          <a:p>
            <a:pPr lvl="1"/>
            <a:r>
              <a:rPr lang="en-US" sz="1800" dirty="0"/>
              <a:t>Speeds the processing time</a:t>
            </a:r>
          </a:p>
          <a:p>
            <a:r>
              <a:rPr lang="en-US" sz="2000" dirty="0"/>
              <a:t>Consider using another vendor if vendor objects to UT format.</a:t>
            </a:r>
          </a:p>
          <a:p>
            <a:pPr lvl="1"/>
            <a:r>
              <a:rPr lang="en-US" sz="1800" dirty="0"/>
              <a:t>Don’t request vendor contract; send UT contract.</a:t>
            </a:r>
          </a:p>
        </p:txBody>
      </p:sp>
    </p:spTree>
    <p:extLst>
      <p:ext uri="{BB962C8B-B14F-4D97-AF65-F5344CB8AC3E}">
        <p14:creationId xmlns:p14="http://schemas.microsoft.com/office/powerpoint/2010/main" val="3886428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8167"/>
            <a:ext cx="8229600" cy="480145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000" b="1" dirty="0"/>
              <a:t>Department </a:t>
            </a:r>
            <a:r>
              <a:rPr lang="en-US" sz="5000" dirty="0"/>
              <a:t>(See procedures under contract policy 420</a:t>
            </a:r>
            <a:r>
              <a:rPr lang="en-US" sz="5000" b="1" dirty="0"/>
              <a:t>)</a:t>
            </a:r>
            <a:endParaRPr lang="en-US" sz="5000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sz="4000" dirty="0"/>
              <a:t>For individuals</a:t>
            </a:r>
            <a:r>
              <a:rPr lang="en-US" dirty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dirty="0"/>
              <a:t>Make determination of Independent Contractor (Workers Classification Questionnaire)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dirty="0"/>
              <a:t>Ensure not state employee (If so, contract with the state agency)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b="1" dirty="0"/>
              <a:t>Ensure the business and operational terms are accurate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		(dates, dollar amounts, services, goods, etc.)</a:t>
            </a:r>
          </a:p>
          <a:p>
            <a:pPr marL="1828800" lvl="4" indent="0">
              <a:buNone/>
            </a:pPr>
            <a:r>
              <a:rPr lang="en-US" sz="3000" dirty="0"/>
              <a:t>Be sure to match invoice terms to contract! </a:t>
            </a:r>
          </a:p>
          <a:p>
            <a:pPr marL="1828800" lvl="4" indent="0">
              <a:buNone/>
            </a:pPr>
            <a:r>
              <a:rPr lang="en-US" sz="3000" dirty="0"/>
              <a:t>Invoice can exceed contract amount by the lesser of 15% or $100,000.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	Ensure compliance with purchasing policies, if applicable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	Timely submission for processing, including the pre-approval form</a:t>
            </a:r>
          </a:p>
          <a:p>
            <a:pPr lvl="1"/>
            <a:r>
              <a:rPr lang="en-US" dirty="0"/>
              <a:t>		At least two weeks prior to start of contract.</a:t>
            </a:r>
          </a:p>
          <a:p>
            <a:pPr lvl="1"/>
            <a:r>
              <a:rPr lang="en-US" dirty="0"/>
              <a:t>		Must be complete prior to services being rendered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	Comply with the terms of the contract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      Monitor termination date and extend if necessary 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Email contracts to the Contracts Office ahead of formal submission, when possible.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76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Contract Office </a:t>
            </a:r>
            <a:r>
              <a:rPr lang="en-US" dirty="0"/>
              <a:t>(see procedures under contract policy):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Negotiate legal/fiscal terms with vendor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	Ensure required terms are included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	Ensure prohibited terms are excluded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Determine if the vendor has been debarred (</a:t>
            </a:r>
            <a:r>
              <a:rPr lang="en-US"/>
              <a:t>for payables)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	Classify contracts as Institution Authority or System Authority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	Obtain signatures of both parties and complete in                 </a:t>
            </a:r>
          </a:p>
          <a:p>
            <a:pPr marL="0" indent="0">
              <a:buNone/>
            </a:pPr>
            <a:r>
              <a:rPr lang="en-US" dirty="0"/>
              <a:t>               ESM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If department receives the completed contract, please email it to Karen Roberts  </a:t>
            </a:r>
            <a:r>
              <a:rPr lang="en-US" dirty="0">
                <a:hlinkClick r:id="rId2"/>
              </a:rPr>
              <a:t>kroberts@utm.edu</a:t>
            </a:r>
            <a:r>
              <a:rPr lang="en-US" dirty="0"/>
              <a:t> 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6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238250"/>
            <a:ext cx="8229600" cy="4838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UT System Policy Website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https://policy.tennessee.edu/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</a:p>
          <a:p>
            <a:pPr lvl="1"/>
            <a:r>
              <a:rPr lang="en-US" sz="2400" dirty="0"/>
              <a:t> Search field </a:t>
            </a:r>
          </a:p>
          <a:p>
            <a:pPr lvl="1"/>
            <a:r>
              <a:rPr lang="en-US" sz="2400" dirty="0"/>
              <a:t>Click the “Downloadable PDF”</a:t>
            </a:r>
          </a:p>
          <a:p>
            <a:pPr marL="457200" lvl="1" indent="0">
              <a:buNone/>
            </a:pPr>
            <a:r>
              <a:rPr lang="en-US" sz="2400" dirty="0"/>
              <a:t>(search any word - ctrl&gt;f) </a:t>
            </a:r>
          </a:p>
          <a:p>
            <a:pPr marL="457200" lvl="1" indent="0">
              <a:buNone/>
            </a:pPr>
            <a:r>
              <a:rPr lang="en-US" sz="2400"/>
              <a:t> Fiscal </a:t>
            </a:r>
            <a:r>
              <a:rPr lang="en-US" sz="2400" dirty="0"/>
              <a:t>Policy </a:t>
            </a:r>
            <a:r>
              <a:rPr lang="en-US" sz="2400"/>
              <a:t>and Procedure </a:t>
            </a:r>
            <a:endParaRPr lang="en-US" sz="2400" dirty="0"/>
          </a:p>
          <a:p>
            <a:pPr marL="0" indent="0" algn="r" defTabSz="0">
              <a:spcBef>
                <a:spcPts val="0"/>
              </a:spcBef>
              <a:buNone/>
            </a:pPr>
            <a:endParaRPr lang="en-US" sz="2500" dirty="0"/>
          </a:p>
          <a:p>
            <a:pPr marL="0" indent="0" algn="r" defTabSz="0">
              <a:spcBef>
                <a:spcPts val="0"/>
              </a:spcBef>
              <a:buNone/>
            </a:pPr>
            <a:endParaRPr lang="en-US" sz="2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BDF0A-87EF-CDEE-3AFD-26E1886BF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662" y="1876425"/>
            <a:ext cx="2807451" cy="16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23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Authorized Signatures for UT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Institution Authority: Chancellor or Senior        Vice Chancellor for F&amp;A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System Authority: President, Vice   Presidents, CFO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178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IMPORTANT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ONLY ONES ON CAMPUS THAT ARE                </a:t>
            </a:r>
          </a:p>
          <a:p>
            <a:pPr marL="0" indent="0">
              <a:buNone/>
            </a:pPr>
            <a:r>
              <a:rPr lang="en-US" dirty="0"/>
              <a:t>                 AUTHORIZED TO SIGN</a:t>
            </a:r>
          </a:p>
          <a:p>
            <a:pPr marL="0" indent="0">
              <a:buNone/>
            </a:pPr>
            <a:r>
              <a:rPr lang="en-US" dirty="0"/>
              <a:t>                 CONTRACTS ARE THE </a:t>
            </a:r>
          </a:p>
          <a:p>
            <a:pPr marL="0" indent="0">
              <a:buNone/>
            </a:pPr>
            <a:r>
              <a:rPr lang="en-US" b="1" dirty="0"/>
              <a:t>                        CHANCELLOR</a:t>
            </a:r>
          </a:p>
          <a:p>
            <a:pPr marL="0" indent="0">
              <a:buNone/>
            </a:pPr>
            <a:r>
              <a:rPr lang="en-US" dirty="0"/>
              <a:t>                                     </a:t>
            </a:r>
            <a:r>
              <a:rPr lang="en-US" sz="1800" dirty="0"/>
              <a:t>AND</a:t>
            </a:r>
          </a:p>
          <a:p>
            <a:pPr marL="0" indent="0">
              <a:buNone/>
            </a:pPr>
            <a:r>
              <a:rPr lang="en-US" b="1" dirty="0"/>
              <a:t>            SENIOR VICE CHANCELLOR </a:t>
            </a:r>
          </a:p>
          <a:p>
            <a:pPr marL="0" indent="0">
              <a:buNone/>
            </a:pPr>
            <a:r>
              <a:rPr lang="en-US" b="1" dirty="0"/>
              <a:t>                    for Finance &amp; Admin  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98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IMPORTANT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Please do not send contracts directly to the Chancellor’s Office or Finance &amp; Admin for signatures.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All contracts should be entered in the </a:t>
            </a:r>
            <a:r>
              <a:rPr lang="en-US" b="1"/>
              <a:t>contract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10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7" algn="ctr" defTabSz="457200" rtl="0">
              <a:spcBef>
                <a:spcPct val="0"/>
              </a:spcBef>
            </a:pPr>
            <a:br>
              <a:rPr lang="en-US" sz="2800" b="1" dirty="0"/>
            </a:br>
            <a:r>
              <a:rPr lang="en-US" sz="2800" b="1" dirty="0"/>
              <a:t>FISCAL REVIEW COMMITTEE </a:t>
            </a:r>
            <a:br>
              <a:rPr lang="en-US" sz="28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24708" y="1600200"/>
            <a:ext cx="9882554" cy="4525963"/>
          </a:xfrm>
        </p:spPr>
        <p:txBody>
          <a:bodyPr/>
          <a:lstStyle/>
          <a:p>
            <a:pPr marL="1920240" lvl="7" indent="0">
              <a:buNone/>
            </a:pPr>
            <a:r>
              <a:rPr lang="en-US" sz="1800" b="1" dirty="0"/>
              <a:t>Non-competitive contracts </a:t>
            </a:r>
            <a:r>
              <a:rPr lang="en-US" sz="1800" dirty="0"/>
              <a:t>with a term (time period) of </a:t>
            </a:r>
            <a:r>
              <a:rPr lang="en-US" sz="1800" b="1" dirty="0"/>
              <a:t>more than one year </a:t>
            </a:r>
            <a:r>
              <a:rPr lang="en-US" sz="1800" u="sng" dirty="0"/>
              <a:t>AND</a:t>
            </a:r>
            <a:r>
              <a:rPr lang="en-US" sz="1800" dirty="0"/>
              <a:t> a cumulative payable value of </a:t>
            </a:r>
            <a:r>
              <a:rPr lang="en-US" sz="1800" b="1" dirty="0"/>
              <a:t>$250,000 or more:</a:t>
            </a:r>
          </a:p>
          <a:p>
            <a:pPr marL="1920240" lvl="7" indent="0">
              <a:buNone/>
            </a:pPr>
            <a:endParaRPr lang="en-US" sz="1800" b="1" dirty="0"/>
          </a:p>
          <a:p>
            <a:pPr lvl="7"/>
            <a:r>
              <a:rPr lang="en-US" sz="1800" dirty="0"/>
              <a:t>Must be submitted at least </a:t>
            </a:r>
            <a:r>
              <a:rPr lang="en-US" sz="1800" b="1" dirty="0"/>
              <a:t>120 days prior </a:t>
            </a:r>
            <a:r>
              <a:rPr lang="en-US" sz="1800" dirty="0"/>
              <a:t>to contract start     date.</a:t>
            </a:r>
          </a:p>
          <a:p>
            <a:pPr lvl="7"/>
            <a:r>
              <a:rPr lang="en-US" sz="1800" b="1" dirty="0"/>
              <a:t>Department</a:t>
            </a:r>
            <a:r>
              <a:rPr lang="en-US" sz="1800" dirty="0"/>
              <a:t> </a:t>
            </a:r>
            <a:r>
              <a:rPr lang="en-US" sz="1800" b="1" dirty="0"/>
              <a:t>must present the contract to the committee     in person</a:t>
            </a:r>
          </a:p>
          <a:p>
            <a:pPr lvl="7"/>
            <a:r>
              <a:rPr lang="en-US" sz="1800" dirty="0"/>
              <a:t>Also applies to amendments </a:t>
            </a:r>
          </a:p>
          <a:p>
            <a:pPr lvl="7"/>
            <a:r>
              <a:rPr lang="en-US" sz="1800" dirty="0"/>
              <a:t>See procedure for exceptions</a:t>
            </a:r>
          </a:p>
          <a:p>
            <a:pPr lvl="7"/>
            <a:r>
              <a:rPr lang="en-US" sz="1800" dirty="0"/>
              <a:t>Review policy carefully and contact Purchasing when applicable</a:t>
            </a:r>
          </a:p>
          <a:p>
            <a:pPr lvl="7"/>
            <a:r>
              <a:rPr lang="en-US" sz="1800" dirty="0"/>
              <a:t>Committee is made up of Tennessee legislators </a:t>
            </a:r>
            <a:r>
              <a:rPr lang="en-US" sz="1800" b="1" dirty="0"/>
              <a:t>	</a:t>
            </a:r>
          </a:p>
          <a:p>
            <a:pPr marL="3200400" lvl="7" indent="0">
              <a:buNone/>
            </a:pPr>
            <a:endParaRPr lang="en-US" sz="1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97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688" y="1600200"/>
            <a:ext cx="83411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C000"/>
                </a:solidFill>
                <a:hlinkClick r:id="rId2"/>
              </a:rPr>
              <a:t>https://www.utm.edu/offices-and-services/division-of-finance-and-administration/contracts.php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>
                <a:hlinkClick r:id="rId3"/>
              </a:rPr>
              <a:t>www.utm.edu</a:t>
            </a:r>
            <a:r>
              <a:rPr lang="en-US" u="sng" dirty="0"/>
              <a:t> </a:t>
            </a:r>
          </a:p>
          <a:p>
            <a:pPr marL="0" indent="0">
              <a:buNone/>
            </a:pPr>
            <a:r>
              <a:rPr lang="en-US" dirty="0"/>
              <a:t>		A-Z Listing</a:t>
            </a:r>
          </a:p>
          <a:p>
            <a:pPr marL="0" indent="0">
              <a:buNone/>
            </a:pPr>
            <a:r>
              <a:rPr lang="en-US" dirty="0"/>
              <a:t>		Finance and Administration</a:t>
            </a:r>
          </a:p>
          <a:p>
            <a:pPr marL="0" indent="0">
              <a:buNone/>
            </a:pPr>
            <a:r>
              <a:rPr lang="en-US" dirty="0"/>
              <a:t>		Contracts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81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19775" cy="963148"/>
          </a:xfrm>
        </p:spPr>
        <p:txBody>
          <a:bodyPr>
            <a:normAutofit/>
          </a:bodyPr>
          <a:lstStyle/>
          <a:p>
            <a:r>
              <a:rPr lang="en-US" sz="3200" dirty="0"/>
              <a:t>              Contract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37786"/>
            <a:ext cx="8441473" cy="48883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Submit a contract review request </a:t>
            </a:r>
            <a:r>
              <a:rPr lang="en-US" sz="3000" dirty="0"/>
              <a:t>(Contract Management System/UT Portal)</a:t>
            </a:r>
          </a:p>
          <a:p>
            <a:r>
              <a:rPr lang="en-US" dirty="0"/>
              <a:t>UT Contract Administration website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https://procurement.tennessee.edu/contracts/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Select Training Resources – Contract Management Training</a:t>
            </a:r>
          </a:p>
          <a:p>
            <a:pPr lvl="1"/>
            <a:r>
              <a:rPr lang="en-US" dirty="0"/>
              <a:t>Video Training</a:t>
            </a:r>
          </a:p>
          <a:p>
            <a:pPr lvl="1"/>
            <a:r>
              <a:rPr lang="en-US" dirty="0"/>
              <a:t>Tips for submitting a contract</a:t>
            </a:r>
          </a:p>
          <a:p>
            <a:pPr lvl="1"/>
            <a:r>
              <a:rPr lang="en-US" dirty="0"/>
              <a:t>Step by step instructions</a:t>
            </a:r>
          </a:p>
        </p:txBody>
      </p:sp>
    </p:spTree>
    <p:extLst>
      <p:ext uri="{BB962C8B-B14F-4D97-AF65-F5344CB8AC3E}">
        <p14:creationId xmlns:p14="http://schemas.microsoft.com/office/powerpoint/2010/main" val="3994059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785"/>
            <a:ext cx="8229600" cy="526337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Joe Croom (contracts)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hlinkClick r:id="rId2"/>
              </a:rPr>
              <a:t>joecroom@utm.edu</a:t>
            </a:r>
            <a:r>
              <a:rPr lang="en-US" dirty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731-881-7812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Keith Lawrence (procurement)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hlinkClick r:id="rId3"/>
              </a:rPr>
              <a:t>klawren9@utm.edu</a:t>
            </a:r>
            <a:r>
              <a:rPr lang="en-US" dirty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731-881-7824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Lori Donavant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hlinkClick r:id="rId4"/>
              </a:rPr>
              <a:t>ldonavant@utm.edu</a:t>
            </a:r>
            <a:r>
              <a:rPr lang="en-US" dirty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731-881-3826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Karen Roberts (contract entry)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hlinkClick r:id="rId5"/>
              </a:rPr>
              <a:t>kroberts@utm.edu</a:t>
            </a:r>
            <a:r>
              <a:rPr lang="en-US" dirty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731-881-3810</a:t>
            </a:r>
          </a:p>
        </p:txBody>
      </p:sp>
    </p:spTree>
    <p:extLst>
      <p:ext uri="{BB962C8B-B14F-4D97-AF65-F5344CB8AC3E}">
        <p14:creationId xmlns:p14="http://schemas.microsoft.com/office/powerpoint/2010/main" val="2839811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944274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T/F	The UT Martin Provost is the only person on campus that can sign contracts.</a:t>
            </a:r>
          </a:p>
          <a:p>
            <a:r>
              <a:rPr lang="en-US" dirty="0"/>
              <a:t>T/F	A memorandum of agreement (MOA) has to be processed as a contract.</a:t>
            </a:r>
          </a:p>
          <a:p>
            <a:r>
              <a:rPr lang="en-US" dirty="0"/>
              <a:t>T/F	The Purchasing Office determines if an individual is an independent           contractor. </a:t>
            </a:r>
          </a:p>
        </p:txBody>
      </p:sp>
    </p:spTree>
    <p:extLst>
      <p:ext uri="{BB962C8B-B14F-4D97-AF65-F5344CB8AC3E}">
        <p14:creationId xmlns:p14="http://schemas.microsoft.com/office/powerpoint/2010/main" val="1931486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T/F	The standard UT template for a payable contract is available on the contracts website.</a:t>
            </a:r>
          </a:p>
          <a:p>
            <a:r>
              <a:rPr lang="en-US" dirty="0"/>
              <a:t> T/F	Affiliation agreements must be processed as any other contract.</a:t>
            </a:r>
          </a:p>
        </p:txBody>
      </p:sp>
    </p:spTree>
    <p:extLst>
      <p:ext uri="{BB962C8B-B14F-4D97-AF65-F5344CB8AC3E}">
        <p14:creationId xmlns:p14="http://schemas.microsoft.com/office/powerpoint/2010/main" val="41387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3800" dirty="0"/>
              <a:t>Fiscal Policy FI0405 - Procurement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6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https://policy.tennessee.edu/wp-content/uploads/FI0405-Procurement-203_29-1.pdf</a:t>
            </a:r>
            <a:r>
              <a:rPr lang="en-US" sz="2600" dirty="0">
                <a:solidFill>
                  <a:schemeClr val="accent3"/>
                </a:solidFill>
              </a:rPr>
              <a:t> </a:t>
            </a:r>
            <a:br>
              <a:rPr lang="en-US" sz="2800" dirty="0"/>
            </a:br>
            <a:endParaRPr lang="en-US" sz="2800" dirty="0"/>
          </a:p>
          <a:p>
            <a:pPr marL="0" indent="0" algn="r" defTabSz="0">
              <a:spcBef>
                <a:spcPts val="0"/>
              </a:spcBef>
              <a:buNone/>
            </a:pPr>
            <a:endParaRPr lang="en-US" sz="2500" dirty="0"/>
          </a:p>
          <a:p>
            <a:pPr marL="0" indent="0" algn="r" defTabSz="0">
              <a:spcBef>
                <a:spcPts val="0"/>
              </a:spcBef>
              <a:buNone/>
            </a:pPr>
            <a:endParaRPr lang="en-US" sz="2500" dirty="0"/>
          </a:p>
          <a:p>
            <a:pPr marL="0" indent="0" algn="r" defTabSz="0">
              <a:spcBef>
                <a:spcPts val="0"/>
              </a:spcBef>
              <a:buNone/>
            </a:pPr>
            <a:r>
              <a:rPr lang="en-US" sz="4800" dirty="0"/>
              <a:t>		</a:t>
            </a:r>
            <a:r>
              <a:rPr lang="en-US" sz="2400" dirty="0"/>
              <a:t>Last updated 10/09/2017</a:t>
            </a:r>
          </a:p>
        </p:txBody>
      </p:sp>
    </p:spTree>
    <p:extLst>
      <p:ext uri="{BB962C8B-B14F-4D97-AF65-F5344CB8AC3E}">
        <p14:creationId xmlns:p14="http://schemas.microsoft.com/office/powerpoint/2010/main" val="358723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20" y="1159727"/>
            <a:ext cx="8196146" cy="544179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150" dirty="0"/>
              <a:t>All purchases must be official university use or benefit only (business purpose).</a:t>
            </a:r>
          </a:p>
          <a:p>
            <a:r>
              <a:rPr lang="en-US" sz="3150" dirty="0"/>
              <a:t>Departments may not divide invoices to stay below the $10,000 threshold. </a:t>
            </a:r>
          </a:p>
          <a:p>
            <a:r>
              <a:rPr lang="en-US" sz="3150" dirty="0"/>
              <a:t>Purchases of goods or services less than $10,000 may be made by the department at their discretion </a:t>
            </a:r>
            <a:r>
              <a:rPr lang="en-US" sz="3150" u="sng" dirty="0"/>
              <a:t>when available from one of the following resources:</a:t>
            </a:r>
          </a:p>
          <a:p>
            <a:endParaRPr lang="en-US" sz="31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1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728"/>
            <a:ext cx="8229600" cy="5586760"/>
          </a:xfrm>
        </p:spPr>
        <p:txBody>
          <a:bodyPr>
            <a:normAutofit/>
          </a:bodyPr>
          <a:lstStyle/>
          <a:p>
            <a:r>
              <a:rPr lang="en-US" dirty="0"/>
              <a:t>Available Resources</a:t>
            </a:r>
          </a:p>
          <a:p>
            <a:pPr lvl="1"/>
            <a:r>
              <a:rPr lang="en-US" dirty="0"/>
              <a:t>Campus Service Centers (Print Shop)</a:t>
            </a:r>
          </a:p>
          <a:p>
            <a:pPr lvl="1"/>
            <a:r>
              <a:rPr lang="en-US" dirty="0"/>
              <a:t>UT Market Place (on-line catalogs)</a:t>
            </a:r>
          </a:p>
          <a:p>
            <a:pPr lvl="1"/>
            <a:r>
              <a:rPr lang="en-US" dirty="0"/>
              <a:t>Existing Procurement Agreements (State of TN, TBR, UT)</a:t>
            </a:r>
          </a:p>
          <a:p>
            <a:pPr lvl="1"/>
            <a:r>
              <a:rPr lang="en-US" dirty="0"/>
              <a:t>State Resources (State Agencies such as TRICOR)</a:t>
            </a:r>
          </a:p>
          <a:p>
            <a:pPr lvl="1"/>
            <a:r>
              <a:rPr lang="en-US" dirty="0"/>
              <a:t>Group Consortium Agreements </a:t>
            </a:r>
            <a:r>
              <a:rPr lang="en-US" sz="2280" dirty="0"/>
              <a:t>(Cooperatives)</a:t>
            </a:r>
          </a:p>
          <a:p>
            <a:pPr lvl="1"/>
            <a:r>
              <a:rPr lang="en-US" dirty="0"/>
              <a:t>Preferred Hotels </a:t>
            </a:r>
            <a:r>
              <a:rPr lang="en-US" sz="1600" dirty="0"/>
              <a:t>(Knoxville, Memphis, Chattanooga, Nashville)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5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224" y="1226634"/>
            <a:ext cx="8006576" cy="5486400"/>
          </a:xfrm>
        </p:spPr>
        <p:txBody>
          <a:bodyPr>
            <a:normAutofit/>
          </a:bodyPr>
          <a:lstStyle/>
          <a:p>
            <a:r>
              <a:rPr lang="en-US" sz="2400" dirty="0"/>
              <a:t>The Purchasing Department must approve all quotations and make all awards for purchase $10,000 or more. </a:t>
            </a:r>
          </a:p>
          <a:p>
            <a:r>
              <a:rPr lang="en-US" sz="2400" dirty="0"/>
              <a:t>Purchases of $10,000 to $49,999.99 may be processed as an informal bid. </a:t>
            </a:r>
          </a:p>
          <a:p>
            <a:r>
              <a:rPr lang="en-US" sz="2400" dirty="0"/>
              <a:t>The award is based on the solicitation of pricing from at least three vendors.</a:t>
            </a:r>
          </a:p>
          <a:p>
            <a:r>
              <a:rPr lang="en-US" sz="2400" dirty="0"/>
              <a:t>Departments may solicit the three bids from vendors and route a requisition for approval in Marketplace. </a:t>
            </a:r>
          </a:p>
          <a:p>
            <a:r>
              <a:rPr lang="en-US" sz="2400" dirty="0"/>
              <a:t>Departments may </a:t>
            </a:r>
            <a:r>
              <a:rPr lang="en-US" sz="2400" u="sng" dirty="0"/>
              <a:t>not</a:t>
            </a:r>
            <a:r>
              <a:rPr lang="en-US" sz="2400" dirty="0"/>
              <a:t> solicit bids for services that require a contractor’s license, insurance or performance bonds (construction and installation)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9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Purchases of $50,000 or more are processed competitively as a formal bid by the Purchasing Department. </a:t>
            </a:r>
          </a:p>
          <a:p>
            <a:r>
              <a:rPr lang="en-US" dirty="0"/>
              <a:t>Bid Types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	</a:t>
            </a:r>
            <a:r>
              <a:rPr lang="en-US" dirty="0"/>
              <a:t>Request for Information (RFI)</a:t>
            </a:r>
          </a:p>
          <a:p>
            <a:pPr marL="914400" lvl="2" indent="0">
              <a:buNone/>
            </a:pPr>
            <a:r>
              <a:rPr lang="en-US" dirty="0"/>
              <a:t>	to gain knowledge about a product or service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	Request for Quotes (RFQ)</a:t>
            </a:r>
          </a:p>
          <a:p>
            <a:pPr marL="914400" lvl="2" indent="0">
              <a:buNone/>
            </a:pPr>
            <a:r>
              <a:rPr lang="en-US" dirty="0"/>
              <a:t>	award typically based on price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   Request for Qualified Suppliers (RFQ-S)</a:t>
            </a:r>
          </a:p>
          <a:p>
            <a:pPr marL="914400" lvl="2" indent="0">
              <a:buNone/>
            </a:pPr>
            <a:r>
              <a:rPr lang="en-US" dirty="0"/>
              <a:t>	to evaluate bidders only on qualifications, awarding to 	multiple suppliers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	Request for Proposals (RFP)</a:t>
            </a:r>
          </a:p>
          <a:p>
            <a:pPr marL="914400" lvl="2" indent="0">
              <a:buNone/>
            </a:pPr>
            <a:r>
              <a:rPr lang="en-US" dirty="0"/>
              <a:t>	Multi-step process evaluated independently</a:t>
            </a:r>
          </a:p>
          <a:p>
            <a:pPr marL="914400" lvl="2" indent="0">
              <a:buNone/>
            </a:pPr>
            <a:r>
              <a:rPr lang="en-US" dirty="0"/>
              <a:t> 	(technical and cost evaluations)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97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Procurement - NCJ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5122"/>
            <a:ext cx="8229600" cy="56090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Exception to the bidding process</a:t>
            </a:r>
          </a:p>
          <a:p>
            <a:r>
              <a:rPr lang="en-US" dirty="0"/>
              <a:t>Unique goods or specialized services </a:t>
            </a:r>
          </a:p>
          <a:p>
            <a:pPr marL="0" indent="0">
              <a:buNone/>
            </a:pPr>
            <a:r>
              <a:rPr lang="en-US" sz="2400" dirty="0"/>
              <a:t>Non-competitive Justification (NCJ)/Sole Source/No Bid Explanation</a:t>
            </a:r>
          </a:p>
          <a:p>
            <a:pPr marL="914400" lvl="2" indent="0">
              <a:buNone/>
            </a:pPr>
            <a:r>
              <a:rPr lang="en-US" u="sng" dirty="0"/>
              <a:t>NCJ Form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Section 1 – Basic Information (required)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Amendment Section (only complete if an amendment)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Overview (required)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Section 2 (required)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Section A-E (based on selection from section 2)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Software (required)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Signature (required)</a:t>
            </a:r>
          </a:p>
        </p:txBody>
      </p:sp>
    </p:spTree>
    <p:extLst>
      <p:ext uri="{BB962C8B-B14F-4D97-AF65-F5344CB8AC3E}">
        <p14:creationId xmlns:p14="http://schemas.microsoft.com/office/powerpoint/2010/main" val="228910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Procurement-NCJ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5122"/>
            <a:ext cx="8229600" cy="5609063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Ø"/>
            </a:pP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Compatibility or consistency  is essential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Services that involve highly skilled judgement or training (artists, lecturers and entertainers)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Emergency purchases-immediate need to protect lives or minimize damage to university property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Utilities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Sponsored Projects </a:t>
            </a:r>
            <a:r>
              <a:rPr lang="en-US" sz="1600" dirty="0"/>
              <a:t>(specifically named in grant-doc attached)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Library licenses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Accreditation Services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Athletic Conference Memberships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42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 Martin 1">
      <a:dk1>
        <a:srgbClr val="000000"/>
      </a:dk1>
      <a:lt1>
        <a:sysClr val="window" lastClr="FFFFFF"/>
      </a:lt1>
      <a:dk2>
        <a:srgbClr val="0D1C37"/>
      </a:dk2>
      <a:lt2>
        <a:srgbClr val="EBE8E1"/>
      </a:lt2>
      <a:accent1>
        <a:srgbClr val="F06A1A"/>
      </a:accent1>
      <a:accent2>
        <a:srgbClr val="505153"/>
      </a:accent2>
      <a:accent3>
        <a:srgbClr val="F06A1A"/>
      </a:accent3>
      <a:accent4>
        <a:srgbClr val="0D1C37"/>
      </a:accent4>
      <a:accent5>
        <a:srgbClr val="F06A1A"/>
      </a:accent5>
      <a:accent6>
        <a:srgbClr val="0D1C37"/>
      </a:accent6>
      <a:hlink>
        <a:srgbClr val="0D1C37"/>
      </a:hlink>
      <a:folHlink>
        <a:srgbClr val="F06A1A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sharepoint/v3/field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UTMartinPPTemplate01</Template>
  <TotalTime>2034</TotalTime>
  <Words>1668</Words>
  <Application>Microsoft Office PowerPoint</Application>
  <PresentationFormat>On-screen Show (4:3)</PresentationFormat>
  <Paragraphs>265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Rockwell</vt:lpstr>
      <vt:lpstr>Wingdings</vt:lpstr>
      <vt:lpstr>Office Theme</vt:lpstr>
      <vt:lpstr>UT Martin Contact &amp; Procurement Policy Training</vt:lpstr>
      <vt:lpstr>Fiscal Policy</vt:lpstr>
      <vt:lpstr>Procurement</vt:lpstr>
      <vt:lpstr>Procurement</vt:lpstr>
      <vt:lpstr>Procurement</vt:lpstr>
      <vt:lpstr>Procurement</vt:lpstr>
      <vt:lpstr>Procurement</vt:lpstr>
      <vt:lpstr>Procurement - NCJ</vt:lpstr>
      <vt:lpstr>Procurement-NCJ</vt:lpstr>
      <vt:lpstr>Contract Pre-Approval Form</vt:lpstr>
      <vt:lpstr>Pre Test</vt:lpstr>
      <vt:lpstr>PowerPoint Presentation</vt:lpstr>
      <vt:lpstr>Contracts UT Fiscal Policy 420</vt:lpstr>
      <vt:lpstr>PowerPoint Presentation</vt:lpstr>
      <vt:lpstr>Definition of “Contract” </vt:lpstr>
      <vt:lpstr>Compliance Issues</vt:lpstr>
      <vt:lpstr> Contract Format </vt:lpstr>
      <vt:lpstr>Responsibilities </vt:lpstr>
      <vt:lpstr>Responsibilities </vt:lpstr>
      <vt:lpstr>   Authorized Signatures for UT </vt:lpstr>
      <vt:lpstr> IMPORTANT NOTE</vt:lpstr>
      <vt:lpstr> IMPORTANT NOTE</vt:lpstr>
      <vt:lpstr> FISCAL REVIEW COMMITTEE  </vt:lpstr>
      <vt:lpstr>Contract Website</vt:lpstr>
      <vt:lpstr>              Contract Resources</vt:lpstr>
      <vt:lpstr>Contact Information</vt:lpstr>
      <vt:lpstr>      Questions? </vt:lpstr>
      <vt:lpstr>Post Test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Donavant, Lori A</cp:lastModifiedBy>
  <cp:revision>121</cp:revision>
  <cp:lastPrinted>2023-10-24T13:36:56Z</cp:lastPrinted>
  <dcterms:created xsi:type="dcterms:W3CDTF">2016-08-22T13:47:18Z</dcterms:created>
  <dcterms:modified xsi:type="dcterms:W3CDTF">2023-10-31T16:00:33Z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